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307" r:id="rId3"/>
    <p:sldId id="291" r:id="rId4"/>
    <p:sldId id="292" r:id="rId5"/>
    <p:sldId id="296" r:id="rId6"/>
    <p:sldId id="297" r:id="rId7"/>
    <p:sldId id="313" r:id="rId8"/>
    <p:sldId id="308" r:id="rId9"/>
    <p:sldId id="311" r:id="rId10"/>
    <p:sldId id="305" r:id="rId11"/>
    <p:sldId id="306" r:id="rId12"/>
  </p:sldIdLst>
  <p:sldSz cx="7561263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CFFC55B-8BAE-946A-142E-C41E74DA0FDB}" name="Audrey LEDUC" initials="AL" userId="S::audrey.leduc@nouvelle-aquitaine.fr::86ba0a07-013f-4acd-a14e-e532dc9f1443" providerId="AD"/>
  <p188:author id="{EF354969-137B-440B-D93B-DB65BC8043AF}" name="Mélodie THINON" initials="MT" userId="S::melodie.thinon@nouvelle-aquitaine.fr::4f5bb272-cfd8-4aa4-801b-2fdb23de923f" providerId="AD"/>
  <p188:author id="{9426D0B5-085A-2331-DA5A-78DD63CB412D}" name="Mame-Diarra NIANG" initials="MN" userId="S::mame-diarra.niang@nouvelle-aquitaine.fr::84983c5f-6b84-4d16-a2fb-52d64d42007d" providerId="AD"/>
  <p188:author id="{27299EC4-47C3-B2B0-817B-79321E975AC5}" name="Aurelie LAVIGNE" initials="AL" userId="S::aurelie.lavigne@nouvelle-aquitaine.fr::04efc388-8801-401d-bb87-ed4f5baa93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6767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25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D63F63-46FE-4B03-BF96-A43C2AC5C55A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74CB0-AF29-4D91-8E11-ACB80518EC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033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649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593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639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820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082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2214563" y="1241425"/>
            <a:ext cx="2368550" cy="3349625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8E45D6-E74B-40D0-BD82-FD3DD9FE968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999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095" y="1749795"/>
            <a:ext cx="6427074" cy="3722335"/>
          </a:xfrm>
        </p:spPr>
        <p:txBody>
          <a:bodyPr anchor="b"/>
          <a:lstStyle>
            <a:lvl1pPr algn="ctr">
              <a:defRPr sz="496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5158" y="5615678"/>
            <a:ext cx="5670947" cy="2581379"/>
          </a:xfrm>
        </p:spPr>
        <p:txBody>
          <a:bodyPr/>
          <a:lstStyle>
            <a:lvl1pPr marL="0" indent="0" algn="ctr">
              <a:buNone/>
              <a:defRPr sz="1985"/>
            </a:lvl1pPr>
            <a:lvl2pPr marL="378059" indent="0" algn="ctr">
              <a:buNone/>
              <a:defRPr sz="1654"/>
            </a:lvl2pPr>
            <a:lvl3pPr marL="756117" indent="0" algn="ctr">
              <a:buNone/>
              <a:defRPr sz="1488"/>
            </a:lvl3pPr>
            <a:lvl4pPr marL="1134176" indent="0" algn="ctr">
              <a:buNone/>
              <a:defRPr sz="1323"/>
            </a:lvl4pPr>
            <a:lvl5pPr marL="1512235" indent="0" algn="ctr">
              <a:buNone/>
              <a:defRPr sz="1323"/>
            </a:lvl5pPr>
            <a:lvl6pPr marL="1890293" indent="0" algn="ctr">
              <a:buNone/>
              <a:defRPr sz="1323"/>
            </a:lvl6pPr>
            <a:lvl7pPr marL="2268352" indent="0" algn="ctr">
              <a:buNone/>
              <a:defRPr sz="1323"/>
            </a:lvl7pPr>
            <a:lvl8pPr marL="2646411" indent="0" algn="ctr">
              <a:buNone/>
              <a:defRPr sz="1323"/>
            </a:lvl8pPr>
            <a:lvl9pPr marL="3024469" indent="0" algn="ctr">
              <a:buNone/>
              <a:defRPr sz="132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670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63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899" y="2665532"/>
            <a:ext cx="6521589" cy="4447496"/>
          </a:xfrm>
        </p:spPr>
        <p:txBody>
          <a:bodyPr anchor="b"/>
          <a:lstStyle>
            <a:lvl1pPr>
              <a:defRPr sz="496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899" y="7155103"/>
            <a:ext cx="6521589" cy="2338833"/>
          </a:xfrm>
        </p:spPr>
        <p:txBody>
          <a:bodyPr/>
          <a:lstStyle>
            <a:lvl1pPr marL="0" indent="0">
              <a:buNone/>
              <a:defRPr sz="1985">
                <a:solidFill>
                  <a:schemeClr val="tx1"/>
                </a:solidFill>
              </a:defRPr>
            </a:lvl1pPr>
            <a:lvl2pPr marL="378059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117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417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235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2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35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641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44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369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837" y="2846200"/>
            <a:ext cx="3213537" cy="67838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889" y="2846200"/>
            <a:ext cx="3213537" cy="67838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416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822" y="569242"/>
            <a:ext cx="6521589" cy="20665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823" y="2620980"/>
            <a:ext cx="3198768" cy="1284502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8059" indent="0">
              <a:buNone/>
              <a:defRPr sz="1654" b="1"/>
            </a:lvl2pPr>
            <a:lvl3pPr marL="756117" indent="0">
              <a:buNone/>
              <a:defRPr sz="1488" b="1"/>
            </a:lvl3pPr>
            <a:lvl4pPr marL="1134176" indent="0">
              <a:buNone/>
              <a:defRPr sz="1323" b="1"/>
            </a:lvl4pPr>
            <a:lvl5pPr marL="1512235" indent="0">
              <a:buNone/>
              <a:defRPr sz="1323" b="1"/>
            </a:lvl5pPr>
            <a:lvl6pPr marL="1890293" indent="0">
              <a:buNone/>
              <a:defRPr sz="1323" b="1"/>
            </a:lvl6pPr>
            <a:lvl7pPr marL="2268352" indent="0">
              <a:buNone/>
              <a:defRPr sz="1323" b="1"/>
            </a:lvl7pPr>
            <a:lvl8pPr marL="2646411" indent="0">
              <a:buNone/>
              <a:defRPr sz="1323" b="1"/>
            </a:lvl8pPr>
            <a:lvl9pPr marL="3024469" indent="0">
              <a:buNone/>
              <a:defRPr sz="132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823" y="3905482"/>
            <a:ext cx="3198768" cy="574437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890" y="2620980"/>
            <a:ext cx="3214522" cy="1284502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8059" indent="0">
              <a:buNone/>
              <a:defRPr sz="1654" b="1"/>
            </a:lvl2pPr>
            <a:lvl3pPr marL="756117" indent="0">
              <a:buNone/>
              <a:defRPr sz="1488" b="1"/>
            </a:lvl3pPr>
            <a:lvl4pPr marL="1134176" indent="0">
              <a:buNone/>
              <a:defRPr sz="1323" b="1"/>
            </a:lvl4pPr>
            <a:lvl5pPr marL="1512235" indent="0">
              <a:buNone/>
              <a:defRPr sz="1323" b="1"/>
            </a:lvl5pPr>
            <a:lvl6pPr marL="1890293" indent="0">
              <a:buNone/>
              <a:defRPr sz="1323" b="1"/>
            </a:lvl6pPr>
            <a:lvl7pPr marL="2268352" indent="0">
              <a:buNone/>
              <a:defRPr sz="1323" b="1"/>
            </a:lvl7pPr>
            <a:lvl8pPr marL="2646411" indent="0">
              <a:buNone/>
              <a:defRPr sz="1323" b="1"/>
            </a:lvl8pPr>
            <a:lvl9pPr marL="3024469" indent="0">
              <a:buNone/>
              <a:defRPr sz="132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890" y="3905482"/>
            <a:ext cx="3214522" cy="574437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202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254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77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822" y="712788"/>
            <a:ext cx="2438704" cy="2494756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522" y="1539425"/>
            <a:ext cx="3827889" cy="7598117"/>
          </a:xfrm>
        </p:spPr>
        <p:txBody>
          <a:bodyPr/>
          <a:lstStyle>
            <a:lvl1pPr>
              <a:defRPr sz="2646"/>
            </a:lvl1pPr>
            <a:lvl2pPr>
              <a:defRPr sz="2315"/>
            </a:lvl2pPr>
            <a:lvl3pPr>
              <a:defRPr sz="1985"/>
            </a:lvl3pPr>
            <a:lvl4pPr>
              <a:defRPr sz="1654"/>
            </a:lvl4pPr>
            <a:lvl5pPr>
              <a:defRPr sz="1654"/>
            </a:lvl5pPr>
            <a:lvl6pPr>
              <a:defRPr sz="1654"/>
            </a:lvl6pPr>
            <a:lvl7pPr>
              <a:defRPr sz="1654"/>
            </a:lvl7pPr>
            <a:lvl8pPr>
              <a:defRPr sz="1654"/>
            </a:lvl8pPr>
            <a:lvl9pPr>
              <a:defRPr sz="165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822" y="3207544"/>
            <a:ext cx="2438704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8059" indent="0">
              <a:buNone/>
              <a:defRPr sz="1158"/>
            </a:lvl2pPr>
            <a:lvl3pPr marL="756117" indent="0">
              <a:buNone/>
              <a:defRPr sz="992"/>
            </a:lvl3pPr>
            <a:lvl4pPr marL="1134176" indent="0">
              <a:buNone/>
              <a:defRPr sz="827"/>
            </a:lvl4pPr>
            <a:lvl5pPr marL="1512235" indent="0">
              <a:buNone/>
              <a:defRPr sz="827"/>
            </a:lvl5pPr>
            <a:lvl6pPr marL="1890293" indent="0">
              <a:buNone/>
              <a:defRPr sz="827"/>
            </a:lvl6pPr>
            <a:lvl7pPr marL="2268352" indent="0">
              <a:buNone/>
              <a:defRPr sz="827"/>
            </a:lvl7pPr>
            <a:lvl8pPr marL="2646411" indent="0">
              <a:buNone/>
              <a:defRPr sz="827"/>
            </a:lvl8pPr>
            <a:lvl9pPr marL="3024469" indent="0">
              <a:buNone/>
              <a:defRPr sz="82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14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822" y="712788"/>
            <a:ext cx="2438704" cy="2494756"/>
          </a:xfrm>
        </p:spPr>
        <p:txBody>
          <a:bodyPr anchor="b"/>
          <a:lstStyle>
            <a:lvl1pPr>
              <a:defRPr sz="264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4522" y="1539425"/>
            <a:ext cx="3827889" cy="7598117"/>
          </a:xfrm>
        </p:spPr>
        <p:txBody>
          <a:bodyPr anchor="t"/>
          <a:lstStyle>
            <a:lvl1pPr marL="0" indent="0">
              <a:buNone/>
              <a:defRPr sz="2646"/>
            </a:lvl1pPr>
            <a:lvl2pPr marL="378059" indent="0">
              <a:buNone/>
              <a:defRPr sz="2315"/>
            </a:lvl2pPr>
            <a:lvl3pPr marL="756117" indent="0">
              <a:buNone/>
              <a:defRPr sz="1985"/>
            </a:lvl3pPr>
            <a:lvl4pPr marL="1134176" indent="0">
              <a:buNone/>
              <a:defRPr sz="1654"/>
            </a:lvl4pPr>
            <a:lvl5pPr marL="1512235" indent="0">
              <a:buNone/>
              <a:defRPr sz="1654"/>
            </a:lvl5pPr>
            <a:lvl6pPr marL="1890293" indent="0">
              <a:buNone/>
              <a:defRPr sz="1654"/>
            </a:lvl6pPr>
            <a:lvl7pPr marL="2268352" indent="0">
              <a:buNone/>
              <a:defRPr sz="1654"/>
            </a:lvl7pPr>
            <a:lvl8pPr marL="2646411" indent="0">
              <a:buNone/>
              <a:defRPr sz="1654"/>
            </a:lvl8pPr>
            <a:lvl9pPr marL="3024469" indent="0">
              <a:buNone/>
              <a:defRPr sz="165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822" y="3207544"/>
            <a:ext cx="2438704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8059" indent="0">
              <a:buNone/>
              <a:defRPr sz="1158"/>
            </a:lvl2pPr>
            <a:lvl3pPr marL="756117" indent="0">
              <a:buNone/>
              <a:defRPr sz="992"/>
            </a:lvl3pPr>
            <a:lvl4pPr marL="1134176" indent="0">
              <a:buNone/>
              <a:defRPr sz="827"/>
            </a:lvl4pPr>
            <a:lvl5pPr marL="1512235" indent="0">
              <a:buNone/>
              <a:defRPr sz="827"/>
            </a:lvl5pPr>
            <a:lvl6pPr marL="1890293" indent="0">
              <a:buNone/>
              <a:defRPr sz="827"/>
            </a:lvl6pPr>
            <a:lvl7pPr marL="2268352" indent="0">
              <a:buNone/>
              <a:defRPr sz="827"/>
            </a:lvl7pPr>
            <a:lvl8pPr marL="2646411" indent="0">
              <a:buNone/>
              <a:defRPr sz="827"/>
            </a:lvl8pPr>
            <a:lvl9pPr marL="3024469" indent="0">
              <a:buNone/>
              <a:defRPr sz="82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566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97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11029" y="569240"/>
            <a:ext cx="1630397" cy="90608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837" y="569240"/>
            <a:ext cx="4796676" cy="90608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886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0">
            <a:extLst>
              <a:ext uri="{FF2B5EF4-FFF2-40B4-BE49-F238E27FC236}">
                <a16:creationId xmlns:a16="http://schemas.microsoft.com/office/drawing/2014/main" id="{D93E847A-C5F1-9345-BD27-56B4729BDC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80231" y="17731"/>
            <a:ext cx="4562759" cy="38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9801" algn="r">
              <a:lnSpc>
                <a:spcPts val="3243"/>
              </a:lnSpc>
            </a:pPr>
            <a:r>
              <a:rPr lang="fr-FR" sz="1600" b="1" dirty="0">
                <a:latin typeface="Roboto" pitchFamily="2" charset="0"/>
                <a:ea typeface="Roboto" pitchFamily="2" charset="0"/>
              </a:rPr>
              <a:t>Mes démarches en Nouvelle-Aquitaine</a:t>
            </a:r>
            <a:endParaRPr lang="fr-FR" sz="1600" dirty="0">
              <a:solidFill>
                <a:srgbClr val="E20437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60A4E50-5A1C-5839-846A-92DE9BFD9D2C}"/>
              </a:ext>
            </a:extLst>
          </p:cNvPr>
          <p:cNvSpPr txBox="1"/>
          <p:nvPr userDrawn="1"/>
        </p:nvSpPr>
        <p:spPr>
          <a:xfrm>
            <a:off x="190778" y="10427733"/>
            <a:ext cx="7179706" cy="24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1" dirty="0">
                <a:latin typeface="Roboto" pitchFamily="2" charset="0"/>
                <a:ea typeface="Roboto" pitchFamily="2" charset="0"/>
              </a:rPr>
              <a:t>Dépôt d’une demande de paiement FEADER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70274F4-CFF3-4B42-A32B-3ACBAF0F1AC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22" y="78753"/>
            <a:ext cx="1704804" cy="775905"/>
          </a:xfrm>
          <a:prstGeom prst="rect">
            <a:avLst/>
          </a:prstGeom>
        </p:spPr>
      </p:pic>
      <p:sp>
        <p:nvSpPr>
          <p:cNvPr id="10" name="Text Box 10">
            <a:extLst>
              <a:ext uri="{FF2B5EF4-FFF2-40B4-BE49-F238E27FC236}">
                <a16:creationId xmlns:a16="http://schemas.microsoft.com/office/drawing/2014/main" id="{A69D2B8C-62C2-0EA4-A9BC-48B21FEBFB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119921" y="509484"/>
            <a:ext cx="4273033" cy="38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19801" algn="r">
              <a:spcBef>
                <a:spcPts val="8"/>
              </a:spcBef>
            </a:pPr>
            <a:endParaRPr lang="fr-FR" sz="1600" dirty="0">
              <a:solidFill>
                <a:srgbClr val="E20437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2B62DED-EC83-DFEE-DD2C-C8F635F709AF}"/>
              </a:ext>
            </a:extLst>
          </p:cNvPr>
          <p:cNvSpPr txBox="1"/>
          <p:nvPr userDrawn="1"/>
        </p:nvSpPr>
        <p:spPr>
          <a:xfrm>
            <a:off x="1" y="10452103"/>
            <a:ext cx="1704804" cy="24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566922-6EB1-4370-AA55-454FDB2C2F1E}" type="datetime1">
              <a:rPr lang="fr-FR" sz="1001" smtClean="0"/>
              <a:pPr marL="0" marR="0" lvl="0" indent="0" algn="l" defTabSz="9143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02/11/2026</a:t>
            </a:fld>
            <a:endParaRPr lang="fr-FR" sz="90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D4ED36B-1936-F0C9-5759-7E743F3F395D}"/>
              </a:ext>
            </a:extLst>
          </p:cNvPr>
          <p:cNvSpPr txBox="1"/>
          <p:nvPr userDrawn="1"/>
        </p:nvSpPr>
        <p:spPr>
          <a:xfrm>
            <a:off x="6648767" y="10452103"/>
            <a:ext cx="912499" cy="246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3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736CCE-59A9-41F4-9018-ED645BFA40B1}" type="slidenum">
              <a:rPr lang="fr-FR" sz="1001" smtClean="0"/>
              <a:pPr marL="0" marR="0" lvl="0" indent="0" algn="r" defTabSz="91435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‹N°›</a:t>
            </a:fld>
            <a:endParaRPr lang="fr-FR" sz="1001" dirty="0"/>
          </a:p>
        </p:txBody>
      </p:sp>
      <p:pic>
        <p:nvPicPr>
          <p:cNvPr id="25" name="Image 24">
            <a:extLst>
              <a:ext uri="{FF2B5EF4-FFF2-40B4-BE49-F238E27FC236}">
                <a16:creationId xmlns:a16="http://schemas.microsoft.com/office/drawing/2014/main" id="{CF03065C-C28F-446E-FEB9-16FA825CA85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13678" y="81467"/>
            <a:ext cx="1334623" cy="86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52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837" y="569242"/>
            <a:ext cx="6521589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837" y="2846200"/>
            <a:ext cx="652158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837" y="9909729"/>
            <a:ext cx="170128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B947F-09A3-4767-994F-FE3E92BF345E}" type="datetimeFigureOut">
              <a:rPr lang="fr-FR" smtClean="0"/>
              <a:t>02/11/2026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669" y="9909729"/>
            <a:ext cx="2551926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40142" y="9909729"/>
            <a:ext cx="170128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4326-1FB7-4A99-94AE-C5D84764A6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97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756117" rtl="0" eaLnBrk="1" latinLnBrk="0" hangingPunct="1">
        <a:lnSpc>
          <a:spcPct val="90000"/>
        </a:lnSpc>
        <a:spcBef>
          <a:spcPct val="0"/>
        </a:spcBef>
        <a:buNone/>
        <a:defRPr sz="363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9029" indent="-189029" algn="l" defTabSz="75611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7088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945147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3pPr>
      <a:lvl4pPr marL="1323205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1264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9323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7381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5440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3499" indent="-189029" algn="l" defTabSz="756117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8059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6117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4176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2235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90293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8352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6411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4469" algn="l" defTabSz="75611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europe-en-nouvelle-aquitaine.eu/fr/le-suivi-de-votre-dossier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CF8363-67AA-49AA-A82A-E8802BEE650B}"/>
              </a:ext>
            </a:extLst>
          </p:cNvPr>
          <p:cNvSpPr/>
          <p:nvPr/>
        </p:nvSpPr>
        <p:spPr>
          <a:xfrm>
            <a:off x="-7969" y="1644586"/>
            <a:ext cx="7568438" cy="1043196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FB1C776-6D6A-41B2-A096-F1DF7E1A6E79}"/>
              </a:ext>
            </a:extLst>
          </p:cNvPr>
          <p:cNvSpPr txBox="1"/>
          <p:nvPr/>
        </p:nvSpPr>
        <p:spPr>
          <a:xfrm>
            <a:off x="-7200" y="1775864"/>
            <a:ext cx="7566900" cy="25545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4800" b="1" dirty="0">
                <a:solidFill>
                  <a:schemeClr val="bg1"/>
                </a:solidFill>
                <a:latin typeface="EloquentJFPro" pitchFamily="50" charset="0"/>
                <a:ea typeface="Roboto" pitchFamily="2" charset="0"/>
                <a:cs typeface="Calibri"/>
              </a:rPr>
              <a:t>Guide d’utilisation</a:t>
            </a:r>
          </a:p>
          <a:p>
            <a:pPr algn="ctr"/>
            <a:endParaRPr lang="fr-FR" sz="3200" b="1" dirty="0">
              <a:solidFill>
                <a:srgbClr val="C00000"/>
              </a:solidFill>
              <a:latin typeface="Roboto" pitchFamily="2" charset="0"/>
              <a:ea typeface="Roboto" pitchFamily="2" charset="0"/>
              <a:cs typeface="Calibri"/>
            </a:endParaRPr>
          </a:p>
          <a:p>
            <a:pPr algn="ctr"/>
            <a:r>
              <a:rPr lang="fr-FR" sz="2400" dirty="0">
                <a:latin typeface="Roboto" pitchFamily="2" charset="0"/>
                <a:ea typeface="Roboto" pitchFamily="2" charset="0"/>
                <a:cs typeface="Calibri"/>
              </a:rPr>
              <a:t>de la procédure de dépôt d’une demande de paiement FEADER</a:t>
            </a:r>
          </a:p>
          <a:p>
            <a:pPr algn="ctr"/>
            <a:r>
              <a:rPr lang="fr-FR" sz="3200" b="1" dirty="0">
                <a:solidFill>
                  <a:srgbClr val="E20437"/>
                </a:solidFill>
                <a:latin typeface="Roboto" pitchFamily="2" charset="0"/>
                <a:ea typeface="Roboto" pitchFamily="2" charset="0"/>
                <a:cs typeface="Calibri"/>
              </a:rPr>
              <a:t>Mes démarches en Nouvelle-Aquitaine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177996" y="10198098"/>
            <a:ext cx="470513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" dirty="0">
                <a:solidFill>
                  <a:srgbClr val="424242"/>
                </a:solidFill>
                <a:latin typeface="Roboto" pitchFamily="2" charset="0"/>
                <a:ea typeface="Roboto" pitchFamily="2" charset="0"/>
              </a:rPr>
              <a:t>© Région Nouvelle-Aquitaine – Guide d’utilisation – Mes Démarches en Nouvelle-Aquitaine – 2024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39089" y="4299404"/>
            <a:ext cx="3491848" cy="37667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" y="79216"/>
            <a:ext cx="2553056" cy="116221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FB1C776-6D6A-41B2-A096-F1DF7E1A6E79}"/>
              </a:ext>
            </a:extLst>
          </p:cNvPr>
          <p:cNvSpPr txBox="1"/>
          <p:nvPr/>
        </p:nvSpPr>
        <p:spPr>
          <a:xfrm>
            <a:off x="180181" y="8525562"/>
            <a:ext cx="720090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r-FR" sz="2800" i="1" dirty="0">
                <a:latin typeface="Roboto" pitchFamily="2" charset="0"/>
                <a:ea typeface="Roboto" pitchFamily="2" charset="0"/>
                <a:cs typeface="Calibri"/>
              </a:rPr>
              <a:t>Dépôt des demandes de paiements</a:t>
            </a:r>
          </a:p>
        </p:txBody>
      </p:sp>
    </p:spTree>
    <p:extLst>
      <p:ext uri="{BB962C8B-B14F-4D97-AF65-F5344CB8AC3E}">
        <p14:creationId xmlns:p14="http://schemas.microsoft.com/office/powerpoint/2010/main" val="4175411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2A39429-69A3-A42D-1882-65F5FD224480}"/>
              </a:ext>
            </a:extLst>
          </p:cNvPr>
          <p:cNvSpPr txBox="1"/>
          <p:nvPr/>
        </p:nvSpPr>
        <p:spPr>
          <a:xfrm>
            <a:off x="-1" y="1028072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  Les étapes de dépôt d’une demande de paiement FEADER</a:t>
            </a:r>
          </a:p>
        </p:txBody>
      </p:sp>
      <p:sp>
        <p:nvSpPr>
          <p:cNvPr id="3" name="Pentagone 25">
            <a:hlinkClick r:id="rId3" action="ppaction://hlinksldjump"/>
            <a:extLst>
              <a:ext uri="{FF2B5EF4-FFF2-40B4-BE49-F238E27FC236}">
                <a16:creationId xmlns:a16="http://schemas.microsoft.com/office/drawing/2014/main" id="{B008EF50-14E7-482C-6254-E2C7B437D8F4}"/>
              </a:ext>
            </a:extLst>
          </p:cNvPr>
          <p:cNvSpPr/>
          <p:nvPr/>
        </p:nvSpPr>
        <p:spPr>
          <a:xfrm>
            <a:off x="197399" y="1885479"/>
            <a:ext cx="2700000" cy="1440000"/>
          </a:xfrm>
          <a:prstGeom prst="homePlate">
            <a:avLst/>
          </a:prstGeom>
          <a:solidFill>
            <a:srgbClr val="FF6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Roboto" pitchFamily="2" charset="0"/>
              <a:ea typeface="Roboto" pitchFamily="2" charset="0"/>
            </a:endParaRPr>
          </a:p>
        </p:txBody>
      </p:sp>
      <p:sp>
        <p:nvSpPr>
          <p:cNvPr id="4" name="Chevron 27">
            <a:hlinkClick r:id="" action="ppaction://noaction"/>
            <a:extLst>
              <a:ext uri="{FF2B5EF4-FFF2-40B4-BE49-F238E27FC236}">
                <a16:creationId xmlns:a16="http://schemas.microsoft.com/office/drawing/2014/main" id="{CDAE6D1D-0DD5-6B9F-52E9-A5E3E4C7E65A}"/>
              </a:ext>
            </a:extLst>
          </p:cNvPr>
          <p:cNvSpPr/>
          <p:nvPr/>
        </p:nvSpPr>
        <p:spPr>
          <a:xfrm>
            <a:off x="2415739" y="1894167"/>
            <a:ext cx="2700000" cy="1440000"/>
          </a:xfrm>
          <a:prstGeom prst="chevron">
            <a:avLst/>
          </a:prstGeom>
          <a:solidFill>
            <a:srgbClr val="FF4F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Roboto" pitchFamily="2" charset="0"/>
              <a:ea typeface="Roboto" pitchFamily="2" charset="0"/>
            </a:endParaRPr>
          </a:p>
        </p:txBody>
      </p:sp>
      <p:sp>
        <p:nvSpPr>
          <p:cNvPr id="5" name="Chevron 29">
            <a:hlinkClick r:id="" action="ppaction://noaction"/>
            <a:extLst>
              <a:ext uri="{FF2B5EF4-FFF2-40B4-BE49-F238E27FC236}">
                <a16:creationId xmlns:a16="http://schemas.microsoft.com/office/drawing/2014/main" id="{8B2F9122-6C0D-99D8-9BBF-519C09D6B454}"/>
              </a:ext>
            </a:extLst>
          </p:cNvPr>
          <p:cNvSpPr/>
          <p:nvPr/>
        </p:nvSpPr>
        <p:spPr>
          <a:xfrm>
            <a:off x="4668639" y="1902855"/>
            <a:ext cx="2700000" cy="1440000"/>
          </a:xfrm>
          <a:prstGeom prst="chevron">
            <a:avLst/>
          </a:prstGeom>
          <a:solidFill>
            <a:srgbClr val="FF2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82B7C52-AC8B-5F33-DC27-D8EB57D1B137}"/>
              </a:ext>
            </a:extLst>
          </p:cNvPr>
          <p:cNvSpPr txBox="1"/>
          <p:nvPr/>
        </p:nvSpPr>
        <p:spPr>
          <a:xfrm>
            <a:off x="197399" y="1888779"/>
            <a:ext cx="257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1</a:t>
            </a:r>
            <a:br>
              <a:rPr lang="fr-FR" sz="12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</a:br>
            <a:endParaRPr lang="fr-FR" sz="1200" dirty="0">
              <a:solidFill>
                <a:schemeClr val="bg1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7967A1F-4500-F448-B4E7-1D37A585DD23}"/>
              </a:ext>
            </a:extLst>
          </p:cNvPr>
          <p:cNvSpPr txBox="1"/>
          <p:nvPr/>
        </p:nvSpPr>
        <p:spPr>
          <a:xfrm>
            <a:off x="311769" y="2403074"/>
            <a:ext cx="2051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Préparer les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documents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2B88251E-9610-EEA5-0695-459E9230D6CC}"/>
              </a:ext>
            </a:extLst>
          </p:cNvPr>
          <p:cNvSpPr txBox="1"/>
          <p:nvPr/>
        </p:nvSpPr>
        <p:spPr>
          <a:xfrm>
            <a:off x="2353641" y="1919631"/>
            <a:ext cx="257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2</a:t>
            </a:r>
            <a:br>
              <a:rPr lang="fr-FR" sz="12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</a:br>
            <a:endParaRPr lang="fr-FR" sz="1200" dirty="0">
              <a:solidFill>
                <a:schemeClr val="bg1"/>
              </a:solidFill>
              <a:latin typeface="Roboto" pitchFamily="2" charset="0"/>
              <a:ea typeface="Roboto" pitchFamily="2" charset="0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5B7332C-589D-DAFE-A9BF-C13DD84936ED}"/>
              </a:ext>
            </a:extLst>
          </p:cNvPr>
          <p:cNvSpPr txBox="1"/>
          <p:nvPr/>
        </p:nvSpPr>
        <p:spPr>
          <a:xfrm>
            <a:off x="4675848" y="1882328"/>
            <a:ext cx="2571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3</a:t>
            </a:r>
            <a:br>
              <a:rPr lang="fr-FR" sz="12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</a:br>
            <a:endParaRPr lang="fr-FR" sz="1200" dirty="0">
              <a:solidFill>
                <a:schemeClr val="bg1"/>
              </a:solidFill>
              <a:latin typeface="Roboto" pitchFamily="2" charset="0"/>
              <a:ea typeface="Roboto" pitchFamily="2" charset="0"/>
            </a:endParaRPr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08E6E32B-3CC5-606B-0013-9FEB3742486F}"/>
              </a:ext>
            </a:extLst>
          </p:cNvPr>
          <p:cNvGrpSpPr/>
          <p:nvPr/>
        </p:nvGrpSpPr>
        <p:grpSpPr>
          <a:xfrm>
            <a:off x="2382659" y="3543915"/>
            <a:ext cx="2700000" cy="1503242"/>
            <a:chOff x="2521641" y="3552603"/>
            <a:chExt cx="2700000" cy="1503242"/>
          </a:xfrm>
        </p:grpSpPr>
        <p:sp>
          <p:nvSpPr>
            <p:cNvPr id="9" name="Chevron 29">
              <a:hlinkClick r:id="" action="ppaction://noaction"/>
              <a:extLst>
                <a:ext uri="{FF2B5EF4-FFF2-40B4-BE49-F238E27FC236}">
                  <a16:creationId xmlns:a16="http://schemas.microsoft.com/office/drawing/2014/main" id="{5E8B3BEC-6C42-197A-328E-70C2478D79E3}"/>
                </a:ext>
              </a:extLst>
            </p:cNvPr>
            <p:cNvSpPr/>
            <p:nvPr/>
          </p:nvSpPr>
          <p:spPr>
            <a:xfrm>
              <a:off x="2521641" y="3615845"/>
              <a:ext cx="2700000" cy="1440000"/>
            </a:xfrm>
            <a:prstGeom prst="chevron">
              <a:avLst/>
            </a:prstGeom>
            <a:solidFill>
              <a:srgbClr val="FF29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  <a:latin typeface="Roboto" pitchFamily="2" charset="0"/>
                <a:ea typeface="Roboto" pitchFamily="2" charset="0"/>
              </a:endParaRPr>
            </a:p>
          </p:txBody>
        </p:sp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73F67C8D-E6C2-D5CE-9B80-CAC153D91FE2}"/>
                </a:ext>
              </a:extLst>
            </p:cNvPr>
            <p:cNvSpPr txBox="1"/>
            <p:nvPr/>
          </p:nvSpPr>
          <p:spPr>
            <a:xfrm>
              <a:off x="2989310" y="3999735"/>
              <a:ext cx="187966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600" dirty="0">
                  <a:solidFill>
                    <a:schemeClr val="bg1"/>
                  </a:solidFill>
                  <a:latin typeface="Roboto" pitchFamily="2" charset="0"/>
                  <a:ea typeface="Roboto" pitchFamily="2" charset="0"/>
                </a:rPr>
                <a:t>Compléter le formulaire</a:t>
              </a:r>
            </a:p>
          </p:txBody>
        </p:sp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BA6D6B3F-755B-8A6F-55F9-F3FDE6904097}"/>
                </a:ext>
              </a:extLst>
            </p:cNvPr>
            <p:cNvSpPr txBox="1"/>
            <p:nvPr/>
          </p:nvSpPr>
          <p:spPr>
            <a:xfrm>
              <a:off x="2535391" y="3552603"/>
              <a:ext cx="257153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dirty="0">
                  <a:solidFill>
                    <a:schemeClr val="bg1"/>
                  </a:solidFill>
                  <a:latin typeface="Roboto" pitchFamily="2" charset="0"/>
                  <a:ea typeface="Roboto" pitchFamily="2" charset="0"/>
                </a:rPr>
                <a:t>5</a:t>
              </a:r>
              <a:endParaRPr lang="fr-FR" sz="12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endParaRPr>
            </a:p>
          </p:txBody>
        </p:sp>
      </p:grpSp>
      <p:sp>
        <p:nvSpPr>
          <p:cNvPr id="6" name="ZoneTexte 5">
            <a:extLst>
              <a:ext uri="{FF2B5EF4-FFF2-40B4-BE49-F238E27FC236}">
                <a16:creationId xmlns:a16="http://schemas.microsoft.com/office/drawing/2014/main" id="{227D7477-A2FE-6884-03E9-06973122C44F}"/>
              </a:ext>
            </a:extLst>
          </p:cNvPr>
          <p:cNvSpPr txBox="1"/>
          <p:nvPr/>
        </p:nvSpPr>
        <p:spPr>
          <a:xfrm>
            <a:off x="5082659" y="2401783"/>
            <a:ext cx="2051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Rechercher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Le dossier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9E8E0DA-5131-E865-4306-DE1D8F421A93}"/>
              </a:ext>
            </a:extLst>
          </p:cNvPr>
          <p:cNvSpPr txBox="1"/>
          <p:nvPr/>
        </p:nvSpPr>
        <p:spPr>
          <a:xfrm>
            <a:off x="2795889" y="2396066"/>
            <a:ext cx="20516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Se connecter</a:t>
            </a:r>
          </a:p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au site</a:t>
            </a:r>
          </a:p>
        </p:txBody>
      </p:sp>
      <p:sp>
        <p:nvSpPr>
          <p:cNvPr id="10" name="Pentagone 25">
            <a:hlinkClick r:id="rId3" action="ppaction://hlinksldjump"/>
            <a:extLst>
              <a:ext uri="{FF2B5EF4-FFF2-40B4-BE49-F238E27FC236}">
                <a16:creationId xmlns:a16="http://schemas.microsoft.com/office/drawing/2014/main" id="{86E9D019-7FCF-E0C4-D7F7-3D9CBCF75C9F}"/>
              </a:ext>
            </a:extLst>
          </p:cNvPr>
          <p:cNvSpPr/>
          <p:nvPr/>
        </p:nvSpPr>
        <p:spPr>
          <a:xfrm>
            <a:off x="197399" y="3607157"/>
            <a:ext cx="2700000" cy="1440000"/>
          </a:xfrm>
          <a:prstGeom prst="homePlate">
            <a:avLst/>
          </a:prstGeom>
          <a:solidFill>
            <a:srgbClr val="FF6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Roboto" pitchFamily="2" charset="0"/>
              <a:ea typeface="Roboto" pitchFamily="2" charset="0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BA435866-AD2A-68B1-3AA6-0896A93182B3}"/>
              </a:ext>
            </a:extLst>
          </p:cNvPr>
          <p:cNvSpPr txBox="1"/>
          <p:nvPr/>
        </p:nvSpPr>
        <p:spPr>
          <a:xfrm>
            <a:off x="286153" y="4012300"/>
            <a:ext cx="18796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Initialiser la demande de paiement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B2975B7F-30A3-650D-53B8-135D2198843C}"/>
              </a:ext>
            </a:extLst>
          </p:cNvPr>
          <p:cNvSpPr txBox="1"/>
          <p:nvPr/>
        </p:nvSpPr>
        <p:spPr>
          <a:xfrm>
            <a:off x="-90651" y="3607157"/>
            <a:ext cx="2571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>
                <a:solidFill>
                  <a:schemeClr val="bg1"/>
                </a:solidFill>
                <a:latin typeface="Roboto" pitchFamily="2" charset="0"/>
                <a:ea typeface="Roboto" pitchFamily="2" charset="0"/>
              </a:rPr>
              <a:t>4</a:t>
            </a:r>
            <a:endParaRPr lang="fr-FR" sz="1200" dirty="0">
              <a:solidFill>
                <a:schemeClr val="bg1"/>
              </a:solidFill>
              <a:latin typeface="Roboto" pitchFamily="2" charset="0"/>
              <a:ea typeface="Robo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705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794" y="1004913"/>
            <a:ext cx="7559675" cy="584775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806450" indent="-806450"/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  1 – A l’échéance de dépôt d’une demande de paiement, préparer les documents attendus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A069B8A1-8B21-4567-8AFC-07BD381A7CB9}"/>
              </a:ext>
            </a:extLst>
          </p:cNvPr>
          <p:cNvSpPr txBox="1"/>
          <p:nvPr/>
        </p:nvSpPr>
        <p:spPr>
          <a:xfrm>
            <a:off x="1588" y="5588588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  2 - Se connecter au site « Mes démarches en Nouvelle-Aquitaine »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4ADC776-15C1-BD30-745B-4E493AF6B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15" y="5970522"/>
            <a:ext cx="5967663" cy="426475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Flèche : chevron 1">
            <a:extLst>
              <a:ext uri="{FF2B5EF4-FFF2-40B4-BE49-F238E27FC236}">
                <a16:creationId xmlns:a16="http://schemas.microsoft.com/office/drawing/2014/main" id="{004CF038-FE5A-FE92-8E37-81AE35FC71A4}"/>
              </a:ext>
            </a:extLst>
          </p:cNvPr>
          <p:cNvSpPr/>
          <p:nvPr/>
        </p:nvSpPr>
        <p:spPr>
          <a:xfrm>
            <a:off x="6091944" y="0"/>
            <a:ext cx="1075772" cy="546209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1CE375E-A65B-47BF-76AA-F5B34E2989B7}"/>
              </a:ext>
            </a:extLst>
          </p:cNvPr>
          <p:cNvSpPr txBox="1"/>
          <p:nvPr/>
        </p:nvSpPr>
        <p:spPr>
          <a:xfrm>
            <a:off x="215780" y="1725992"/>
            <a:ext cx="7129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16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Les pièces justificatives à fournir sont :</a:t>
            </a:r>
          </a:p>
          <a:p>
            <a:pPr marL="285750" indent="-285750" algn="just">
              <a:buFontTx/>
              <a:buChar char="-"/>
            </a:pP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RIB,</a:t>
            </a:r>
          </a:p>
          <a:p>
            <a:pPr marL="285750" indent="-285750" algn="just">
              <a:buFontTx/>
              <a:buChar char="-"/>
            </a:pP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L’annexe de dépenses réalisées (téléchargeable sur 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  <a:hlinkClick r:id="rId4"/>
              </a:rPr>
              <a:t>l’Europe en Nouvelle-Aquitaine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),</a:t>
            </a:r>
          </a:p>
          <a:p>
            <a:pPr marL="285750" indent="-285750" algn="just">
              <a:buFontTx/>
              <a:buChar char="-"/>
            </a:pP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Les attestations de restitution des conseils (un fichier </a:t>
            </a:r>
            <a:r>
              <a:rPr lang="fr-FR" sz="1600" dirty="0" err="1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pdf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par type de conseil), </a:t>
            </a:r>
          </a:p>
          <a:p>
            <a:pPr marL="285750" indent="-285750" algn="just">
              <a:buFontTx/>
              <a:buChar char="-"/>
            </a:pP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Le tableau récapitulatif du nombre de diagnostics, études économiques et suivis réalisés (modèle téléchargeable sur MDNA et sur 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  <a:hlinkClick r:id="rId4"/>
              </a:rPr>
              <a:t>l’Europe en Nouvelle-Aquitaine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), </a:t>
            </a:r>
          </a:p>
          <a:p>
            <a:pPr marL="285750" indent="-285750" algn="just">
              <a:buFontTx/>
              <a:buChar char="-"/>
            </a:pP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Les preuves de mises en œuvre des obligations de publicité : affiche A3 dans les locaux, pages du site internet évoquant le dispositif le cas échéant.</a:t>
            </a:r>
          </a:p>
          <a:p>
            <a:pPr marL="285750" indent="-285750" algn="just">
              <a:buFontTx/>
              <a:buChar char="-"/>
            </a:pPr>
            <a:endParaRPr lang="fr-FR" sz="1600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just"/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Si une pièce administrative (KBIS, statuts, délégation de signature </a:t>
            </a:r>
            <a:r>
              <a:rPr lang="fr-FR" sz="1600" dirty="0" err="1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ect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) a été </a:t>
            </a:r>
            <a:r>
              <a:rPr lang="fr-FR" sz="16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modifiée</a:t>
            </a:r>
            <a:r>
              <a:rPr lang="fr-FR" sz="16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depuis la demande d’aide, elle est également à fournir.</a:t>
            </a:r>
          </a:p>
        </p:txBody>
      </p:sp>
    </p:spTree>
    <p:extLst>
      <p:ext uri="{BB962C8B-B14F-4D97-AF65-F5344CB8AC3E}">
        <p14:creationId xmlns:p14="http://schemas.microsoft.com/office/powerpoint/2010/main" val="2920980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>
            <a:extLst>
              <a:ext uri="{FF2B5EF4-FFF2-40B4-BE49-F238E27FC236}">
                <a16:creationId xmlns:a16="http://schemas.microsoft.com/office/drawing/2014/main" id="{79F3A0D3-86C9-64ED-8332-BE1E630A6F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38" y="5390871"/>
            <a:ext cx="7225101" cy="35891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01145E8-319E-70E2-7BAE-0D3EB5197B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51671"/>
            <a:ext cx="7352155" cy="22354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2" name="ZoneTexte 31"/>
          <p:cNvSpPr txBox="1"/>
          <p:nvPr/>
        </p:nvSpPr>
        <p:spPr>
          <a:xfrm>
            <a:off x="522693" y="1753213"/>
            <a:ext cx="6512263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Vous pouvez sélectionner « Voir + de dossiers/projets » pour accéder à l’écran de recherche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D0AB7E-9E29-41EB-B5EF-A5850A52624F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Accéder à la recherche de dossier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B49A0D1-7231-4A26-87FE-1CD8C460A13E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3 – Rechercher le dossier</a:t>
            </a:r>
          </a:p>
        </p:txBody>
      </p:sp>
      <p:sp>
        <p:nvSpPr>
          <p:cNvPr id="3" name="Flèche : chevron 2">
            <a:extLst>
              <a:ext uri="{FF2B5EF4-FFF2-40B4-BE49-F238E27FC236}">
                <a16:creationId xmlns:a16="http://schemas.microsoft.com/office/drawing/2014/main" id="{DC3A9123-D922-9CAF-90C7-3BCA1F2AC91F}"/>
              </a:ext>
            </a:extLst>
          </p:cNvPr>
          <p:cNvSpPr/>
          <p:nvPr/>
        </p:nvSpPr>
        <p:spPr>
          <a:xfrm>
            <a:off x="7042861" y="95546"/>
            <a:ext cx="471554" cy="385128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9D5A27-D1D1-57B7-1182-9C21A0A162B5}"/>
              </a:ext>
            </a:extLst>
          </p:cNvPr>
          <p:cNvSpPr/>
          <p:nvPr/>
        </p:nvSpPr>
        <p:spPr>
          <a:xfrm>
            <a:off x="-2148" y="4496890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Accéder au dossier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6C19B74-2E99-397B-73C0-0A90FFAB5017}"/>
              </a:ext>
            </a:extLst>
          </p:cNvPr>
          <p:cNvSpPr txBox="1"/>
          <p:nvPr/>
        </p:nvSpPr>
        <p:spPr>
          <a:xfrm>
            <a:off x="336124" y="4871587"/>
            <a:ext cx="7054115" cy="461665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Cliquer sur </a:t>
            </a:r>
            <a:r>
              <a:rPr lang="fr-FR" sz="1200" dirty="0">
                <a:solidFill>
                  <a:schemeClr val="bg1"/>
                </a:solidFill>
                <a:highlight>
                  <a:srgbClr val="FF0000"/>
                </a:highlight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RECHERCHER</a:t>
            </a: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sinon renseigner un </a:t>
            </a:r>
            <a:r>
              <a:rPr lang="fr-FR" sz="1200" dirty="0">
                <a:highlight>
                  <a:srgbClr val="C0C0C0"/>
                </a:highlight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mot clé</a:t>
            </a: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dans l’objet pour retrouver plus facilement un dossier</a:t>
            </a:r>
            <a:endParaRPr lang="fr-FR" sz="1200" dirty="0">
              <a:solidFill>
                <a:schemeClr val="bg1"/>
              </a:solidFill>
              <a:highlight>
                <a:srgbClr val="FF0000"/>
              </a:highlight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A194FA6E-B095-9661-9246-2AF1E602A967}"/>
              </a:ext>
            </a:extLst>
          </p:cNvPr>
          <p:cNvCxnSpPr>
            <a:cxnSpLocks/>
          </p:cNvCxnSpPr>
          <p:nvPr/>
        </p:nvCxnSpPr>
        <p:spPr>
          <a:xfrm flipH="1">
            <a:off x="1828800" y="5072861"/>
            <a:ext cx="2009538" cy="1005873"/>
          </a:xfrm>
          <a:prstGeom prst="straightConnector1">
            <a:avLst/>
          </a:prstGeom>
          <a:ln w="28575">
            <a:solidFill>
              <a:srgbClr val="C0C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34022472-69CC-CD3C-6404-16053C4EEF90}"/>
              </a:ext>
            </a:extLst>
          </p:cNvPr>
          <p:cNvCxnSpPr>
            <a:cxnSpLocks/>
          </p:cNvCxnSpPr>
          <p:nvPr/>
        </p:nvCxnSpPr>
        <p:spPr>
          <a:xfrm flipH="1">
            <a:off x="2048065" y="6172200"/>
            <a:ext cx="995173" cy="2367942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 15">
            <a:extLst>
              <a:ext uri="{FF2B5EF4-FFF2-40B4-BE49-F238E27FC236}">
                <a16:creationId xmlns:a16="http://schemas.microsoft.com/office/drawing/2014/main" id="{2E5AA94C-EBCD-99DD-3DC8-77271EDFFC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261" y="9674563"/>
            <a:ext cx="7352154" cy="59672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32592B0-F1BB-E8BC-9660-BB265527C5B7}"/>
              </a:ext>
            </a:extLst>
          </p:cNvPr>
          <p:cNvSpPr/>
          <p:nvPr/>
        </p:nvSpPr>
        <p:spPr>
          <a:xfrm>
            <a:off x="-2148" y="9168739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Si vous avez initié une demande de paiement, elle sera indiquée</a:t>
            </a:r>
          </a:p>
        </p:txBody>
      </p:sp>
      <p:cxnSp>
        <p:nvCxnSpPr>
          <p:cNvPr id="20" name="Connecteur droit avec flèche 19">
            <a:extLst>
              <a:ext uri="{FF2B5EF4-FFF2-40B4-BE49-F238E27FC236}">
                <a16:creationId xmlns:a16="http://schemas.microsoft.com/office/drawing/2014/main" id="{E4DF1C2A-5729-F390-4DB6-1EDCFBA3EE85}"/>
              </a:ext>
            </a:extLst>
          </p:cNvPr>
          <p:cNvCxnSpPr>
            <a:cxnSpLocks/>
          </p:cNvCxnSpPr>
          <p:nvPr/>
        </p:nvCxnSpPr>
        <p:spPr>
          <a:xfrm>
            <a:off x="4508500" y="9485818"/>
            <a:ext cx="330200" cy="487109"/>
          </a:xfrm>
          <a:prstGeom prst="straightConnector1">
            <a:avLst/>
          </a:prstGeom>
          <a:ln w="28575">
            <a:solidFill>
              <a:schemeClr val="accent3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636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8CF2B96-1A47-6C65-380C-E2AE406372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3" y="2158788"/>
            <a:ext cx="7509538" cy="37213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2" name="ZoneTexte 31"/>
          <p:cNvSpPr txBox="1"/>
          <p:nvPr/>
        </p:nvSpPr>
        <p:spPr>
          <a:xfrm>
            <a:off x="217874" y="1727439"/>
            <a:ext cx="7209391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Vous pouvez cliquer sur le bouton « Effectuer une demande de paiement »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D0AB7E-9E29-41EB-B5EF-A5850A52624F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Cas d’un dossier où aucune demande de paiement n’a été créée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6B49A0D1-7231-4A26-87FE-1CD8C460A13E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4 – Initialiser la demande de paiement</a:t>
            </a:r>
          </a:p>
        </p:txBody>
      </p:sp>
      <p:cxnSp>
        <p:nvCxnSpPr>
          <p:cNvPr id="2" name="Connecteur droit avec flèche 1">
            <a:extLst>
              <a:ext uri="{FF2B5EF4-FFF2-40B4-BE49-F238E27FC236}">
                <a16:creationId xmlns:a16="http://schemas.microsoft.com/office/drawing/2014/main" id="{727E59F1-6CA5-A239-ED0B-2F7BA0FCAA9F}"/>
              </a:ext>
            </a:extLst>
          </p:cNvPr>
          <p:cNvCxnSpPr>
            <a:cxnSpLocks/>
            <a:endCxn id="17" idx="2"/>
          </p:cNvCxnSpPr>
          <p:nvPr/>
        </p:nvCxnSpPr>
        <p:spPr>
          <a:xfrm>
            <a:off x="3976464" y="2002191"/>
            <a:ext cx="1408336" cy="645282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e 16">
            <a:extLst>
              <a:ext uri="{FF2B5EF4-FFF2-40B4-BE49-F238E27FC236}">
                <a16:creationId xmlns:a16="http://schemas.microsoft.com/office/drawing/2014/main" id="{CB4EF24F-412D-CDE1-F214-6E5A867EFF88}"/>
              </a:ext>
            </a:extLst>
          </p:cNvPr>
          <p:cNvSpPr/>
          <p:nvPr/>
        </p:nvSpPr>
        <p:spPr>
          <a:xfrm>
            <a:off x="5384800" y="2421923"/>
            <a:ext cx="1338729" cy="4511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Flèche : chevron 2">
            <a:extLst>
              <a:ext uri="{FF2B5EF4-FFF2-40B4-BE49-F238E27FC236}">
                <a16:creationId xmlns:a16="http://schemas.microsoft.com/office/drawing/2014/main" id="{3ACBD731-B679-A325-5AB7-73903EFF9164}"/>
              </a:ext>
            </a:extLst>
          </p:cNvPr>
          <p:cNvSpPr/>
          <p:nvPr/>
        </p:nvSpPr>
        <p:spPr>
          <a:xfrm>
            <a:off x="6191165" y="563543"/>
            <a:ext cx="532364" cy="449313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457624-3697-132B-5EB9-0951572E5B51}"/>
              </a:ext>
            </a:extLst>
          </p:cNvPr>
          <p:cNvSpPr/>
          <p:nvPr/>
        </p:nvSpPr>
        <p:spPr>
          <a:xfrm>
            <a:off x="0" y="6331060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i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Cas d’un dossier où une demande de paiement a été initiée mais non déposée</a:t>
            </a: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731B24D2-0445-FABC-E6DE-BA44F5C401CC}"/>
              </a:ext>
            </a:extLst>
          </p:cNvPr>
          <p:cNvGrpSpPr/>
          <p:nvPr/>
        </p:nvGrpSpPr>
        <p:grpSpPr>
          <a:xfrm>
            <a:off x="430225" y="6852321"/>
            <a:ext cx="6784687" cy="3361408"/>
            <a:chOff x="87919" y="6852321"/>
            <a:chExt cx="6784687" cy="3361408"/>
          </a:xfrm>
        </p:grpSpPr>
        <p:pic>
          <p:nvPicPr>
            <p:cNvPr id="8" name="Image 7">
              <a:extLst>
                <a:ext uri="{FF2B5EF4-FFF2-40B4-BE49-F238E27FC236}">
                  <a16:creationId xmlns:a16="http://schemas.microsoft.com/office/drawing/2014/main" id="{227F8F65-4FEF-9CD1-0004-34E6A642AC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4792" y="6852321"/>
              <a:ext cx="6697466" cy="336140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9" name="Ellipse 8">
              <a:extLst>
                <a:ext uri="{FF2B5EF4-FFF2-40B4-BE49-F238E27FC236}">
                  <a16:creationId xmlns:a16="http://schemas.microsoft.com/office/drawing/2014/main" id="{1A42187E-2AA3-7657-DC1C-FF5854C798DA}"/>
                </a:ext>
              </a:extLst>
            </p:cNvPr>
            <p:cNvSpPr/>
            <p:nvPr/>
          </p:nvSpPr>
          <p:spPr>
            <a:xfrm>
              <a:off x="87919" y="9146170"/>
              <a:ext cx="6784687" cy="53278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  <p:extLst>
      <p:ext uri="{BB962C8B-B14F-4D97-AF65-F5344CB8AC3E}">
        <p14:creationId xmlns:p14="http://schemas.microsoft.com/office/powerpoint/2010/main" val="285461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4FCC9D82-D8D9-3AFF-D478-3004F1270B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00"/>
          <a:stretch/>
        </p:blipFill>
        <p:spPr>
          <a:xfrm>
            <a:off x="0" y="2099538"/>
            <a:ext cx="7561263" cy="4294043"/>
          </a:xfrm>
          <a:prstGeom prst="rect">
            <a:avLst/>
          </a:prstGeom>
        </p:spPr>
      </p:pic>
      <p:sp>
        <p:nvSpPr>
          <p:cNvPr id="32" name="ZoneTexte 31"/>
          <p:cNvSpPr txBox="1"/>
          <p:nvPr/>
        </p:nvSpPr>
        <p:spPr>
          <a:xfrm>
            <a:off x="175141" y="1720413"/>
            <a:ext cx="7209391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Sélectionner le type de demande de paiement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D0AB7E-9E29-41EB-B5EF-A5850A52624F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5.1 Choix du type de demande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12A2B09E-FAAE-98F7-FAD5-88669FDAF520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sp>
        <p:nvSpPr>
          <p:cNvPr id="2" name="Flèche : chevron 1">
            <a:extLst>
              <a:ext uri="{FF2B5EF4-FFF2-40B4-BE49-F238E27FC236}">
                <a16:creationId xmlns:a16="http://schemas.microsoft.com/office/drawing/2014/main" id="{9C96F1CF-E83D-E724-AC0C-0D396EDA9756}"/>
              </a:ext>
            </a:extLst>
          </p:cNvPr>
          <p:cNvSpPr/>
          <p:nvPr/>
        </p:nvSpPr>
        <p:spPr>
          <a:xfrm>
            <a:off x="6658084" y="476025"/>
            <a:ext cx="532364" cy="501018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72A38355-CCED-94D6-DB2C-A0F6F5CEC734}"/>
              </a:ext>
            </a:extLst>
          </p:cNvPr>
          <p:cNvSpPr/>
          <p:nvPr/>
        </p:nvSpPr>
        <p:spPr>
          <a:xfrm>
            <a:off x="608050" y="6152671"/>
            <a:ext cx="3371283" cy="295260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485E1A-B671-3ED5-337A-67C8998C5A3D}"/>
              </a:ext>
            </a:extLst>
          </p:cNvPr>
          <p:cNvSpPr txBox="1"/>
          <p:nvPr/>
        </p:nvSpPr>
        <p:spPr>
          <a:xfrm>
            <a:off x="461016" y="6958209"/>
            <a:ext cx="6463250" cy="954107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4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AAP 2026 – Uniquement un solde 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FR" sz="14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Sélectionner « </a:t>
            </a:r>
            <a:r>
              <a:rPr lang="fr-FR" sz="14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Dernière demande de paiement</a:t>
            </a:r>
            <a:r>
              <a:rPr lang="fr-FR" sz="14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»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FR" sz="14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Saisissez le formulaire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fr-FR" sz="14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Fournir l’ensemble des pièces justificatives obligatoires</a:t>
            </a:r>
            <a:endParaRPr lang="fr-FR" sz="1400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200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4E4CABC0-99DA-24F6-6D77-28B1F133D1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4037"/>
            <a:ext cx="7561263" cy="366825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AC11FE3-72D8-831A-3C30-8CE3ACD47314}"/>
              </a:ext>
            </a:extLst>
          </p:cNvPr>
          <p:cNvSpPr/>
          <p:nvPr/>
        </p:nvSpPr>
        <p:spPr>
          <a:xfrm>
            <a:off x="1588" y="1498218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5.2 Compléter les onglets du formulaire de demande de paiement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03DD3FB-84EC-D630-9A61-25CE7B17C132}"/>
              </a:ext>
            </a:extLst>
          </p:cNvPr>
          <p:cNvSpPr txBox="1"/>
          <p:nvPr/>
        </p:nvSpPr>
        <p:spPr>
          <a:xfrm>
            <a:off x="1588" y="1010430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C695594-190E-1A5F-E918-5A749FD6C9D4}"/>
              </a:ext>
            </a:extLst>
          </p:cNvPr>
          <p:cNvSpPr txBox="1"/>
          <p:nvPr/>
        </p:nvSpPr>
        <p:spPr>
          <a:xfrm>
            <a:off x="175935" y="1964531"/>
            <a:ext cx="7209391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À tout moment, lors de la saisie du formulaire, vous pouvez cliquer sur « Enregistrer et fermer ».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85177D8-75D3-296E-05E5-538BC0748A9F}"/>
              </a:ext>
            </a:extLst>
          </p:cNvPr>
          <p:cNvSpPr txBox="1"/>
          <p:nvPr/>
        </p:nvSpPr>
        <p:spPr>
          <a:xfrm>
            <a:off x="175935" y="2616974"/>
            <a:ext cx="7209391" cy="646331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228600" indent="-228600" algn="just">
              <a:buFont typeface="+mj-lt"/>
              <a:buAutoNum type="arabicParenR"/>
            </a:pP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Se rendre dans l’onglet  « 2-Joindre les justificatifs »</a:t>
            </a:r>
          </a:p>
          <a:p>
            <a:pPr algn="just"/>
            <a:endParaRPr lang="fr-FR" sz="1200" dirty="0">
              <a:latin typeface="Roboto" pitchFamily="2" charset="0"/>
              <a:ea typeface="Roboto" pitchFamily="2" charset="0"/>
              <a:cs typeface="Arial" panose="020B0604020202020204" pitchFamily="34" charset="0"/>
            </a:endParaRPr>
          </a:p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2) Remplir l’annexe des dépenses réalisées, un onglet « notice » dans l’annexe vous guidera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27C17174-3030-163D-3929-DB06E59850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0657"/>
          <a:stretch/>
        </p:blipFill>
        <p:spPr>
          <a:xfrm>
            <a:off x="175933" y="7868778"/>
            <a:ext cx="7209391" cy="206062"/>
          </a:xfrm>
          <a:prstGeom prst="rect">
            <a:avLst/>
          </a:prstGeom>
        </p:spPr>
      </p:pic>
      <p:sp>
        <p:nvSpPr>
          <p:cNvPr id="9" name="Ellipse 8">
            <a:extLst>
              <a:ext uri="{FF2B5EF4-FFF2-40B4-BE49-F238E27FC236}">
                <a16:creationId xmlns:a16="http://schemas.microsoft.com/office/drawing/2014/main" id="{C72AAB52-5BA1-A0C9-D736-AADF8BEBC32A}"/>
              </a:ext>
            </a:extLst>
          </p:cNvPr>
          <p:cNvSpPr/>
          <p:nvPr/>
        </p:nvSpPr>
        <p:spPr>
          <a:xfrm>
            <a:off x="0" y="5405378"/>
            <a:ext cx="2691865" cy="33485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2D97A6B5-B645-0419-E912-2EDD3A13D4DB}"/>
              </a:ext>
            </a:extLst>
          </p:cNvPr>
          <p:cNvCxnSpPr>
            <a:cxnSpLocks/>
          </p:cNvCxnSpPr>
          <p:nvPr/>
        </p:nvCxnSpPr>
        <p:spPr>
          <a:xfrm>
            <a:off x="2034862" y="5834130"/>
            <a:ext cx="579549" cy="2040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Ellipse 11">
            <a:extLst>
              <a:ext uri="{FF2B5EF4-FFF2-40B4-BE49-F238E27FC236}">
                <a16:creationId xmlns:a16="http://schemas.microsoft.com/office/drawing/2014/main" id="{B7C19194-B89E-E840-E399-CC57E1CF4401}"/>
              </a:ext>
            </a:extLst>
          </p:cNvPr>
          <p:cNvSpPr/>
          <p:nvPr/>
        </p:nvSpPr>
        <p:spPr>
          <a:xfrm>
            <a:off x="663216" y="7701189"/>
            <a:ext cx="4778153" cy="5474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 : chevron 4">
            <a:extLst>
              <a:ext uri="{FF2B5EF4-FFF2-40B4-BE49-F238E27FC236}">
                <a16:creationId xmlns:a16="http://schemas.microsoft.com/office/drawing/2014/main" id="{BC21631B-2A9B-9442-66F2-9580CC4AE7DB}"/>
              </a:ext>
            </a:extLst>
          </p:cNvPr>
          <p:cNvSpPr/>
          <p:nvPr/>
        </p:nvSpPr>
        <p:spPr>
          <a:xfrm>
            <a:off x="6658084" y="476025"/>
            <a:ext cx="532364" cy="501018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843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>
            <a:extLst>
              <a:ext uri="{FF2B5EF4-FFF2-40B4-BE49-F238E27FC236}">
                <a16:creationId xmlns:a16="http://schemas.microsoft.com/office/drawing/2014/main" id="{F643EB3A-FB3B-6784-3141-CABF9B07E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2" y="6569914"/>
            <a:ext cx="4358158" cy="32029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65C476-A209-857A-BBF1-845629AD4AA8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5.2 Compléter les onglets du formulaire de demande de paiement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59F8614-462F-E2BC-5D4C-8CEA6C41FF08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grpSp>
        <p:nvGrpSpPr>
          <p:cNvPr id="53" name="Groupe 52">
            <a:extLst>
              <a:ext uri="{FF2B5EF4-FFF2-40B4-BE49-F238E27FC236}">
                <a16:creationId xmlns:a16="http://schemas.microsoft.com/office/drawing/2014/main" id="{30F24AC8-B909-7194-152A-D30691CDF5BB}"/>
              </a:ext>
            </a:extLst>
          </p:cNvPr>
          <p:cNvGrpSpPr/>
          <p:nvPr/>
        </p:nvGrpSpPr>
        <p:grpSpPr>
          <a:xfrm>
            <a:off x="2781300" y="6470305"/>
            <a:ext cx="4604026" cy="3949265"/>
            <a:chOff x="2825157" y="6445449"/>
            <a:chExt cx="4604026" cy="3949265"/>
          </a:xfrm>
        </p:grpSpPr>
        <p:sp>
          <p:nvSpPr>
            <p:cNvPr id="36" name="ZoneTexte 35">
              <a:extLst>
                <a:ext uri="{FF2B5EF4-FFF2-40B4-BE49-F238E27FC236}">
                  <a16:creationId xmlns:a16="http://schemas.microsoft.com/office/drawing/2014/main" id="{72868954-DF47-2573-A018-ACB83F5BAFAC}"/>
                </a:ext>
              </a:extLst>
            </p:cNvPr>
            <p:cNvSpPr txBox="1"/>
            <p:nvPr/>
          </p:nvSpPr>
          <p:spPr>
            <a:xfrm>
              <a:off x="4873353" y="6445449"/>
              <a:ext cx="2555830" cy="2123658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fr-FR" sz="1200" b="1" dirty="0"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4/ </a:t>
              </a:r>
              <a:r>
                <a:rPr lang="fr-FR" sz="1200" dirty="0"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Se rendre dans l’onglet « </a:t>
              </a:r>
              <a:r>
                <a:rPr lang="fr-FR" sz="1200" b="1" dirty="0"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Ressources</a:t>
              </a:r>
              <a:r>
                <a:rPr lang="fr-FR" sz="1200" dirty="0"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 », Compléter le tableau des ressources.</a:t>
              </a:r>
            </a:p>
            <a:p>
              <a:pPr algn="just"/>
              <a:r>
                <a:rPr lang="fr-FR" sz="1200" dirty="0"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Les taux d’aides et la répartition par financeur sont ceux présentés dans la décision juridique  (convention).</a:t>
              </a:r>
            </a:p>
            <a:p>
              <a:pPr algn="just"/>
              <a:endPara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endParaRPr>
            </a:p>
            <a:p>
              <a:pPr algn="just"/>
              <a:r>
                <a:rPr lang="fr-FR" sz="1200" dirty="0">
                  <a:highlight>
                    <a:srgbClr val="FFFF00"/>
                  </a:highlight>
                  <a:latin typeface="Roboto" pitchFamily="2" charset="0"/>
                  <a:ea typeface="Roboto" pitchFamily="2" charset="0"/>
                  <a:cs typeface="Arial" panose="020B0604020202020204" pitchFamily="34" charset="0"/>
                </a:rPr>
                <a:t>Le plan de financement sera, dans tous les cas, recalculé à l’instruction.</a:t>
              </a:r>
            </a:p>
          </p:txBody>
        </p:sp>
        <p:pic>
          <p:nvPicPr>
            <p:cNvPr id="39" name="Image 38">
              <a:extLst>
                <a:ext uri="{FF2B5EF4-FFF2-40B4-BE49-F238E27FC236}">
                  <a16:creationId xmlns:a16="http://schemas.microsoft.com/office/drawing/2014/main" id="{73A95119-8CC7-6FC1-877E-BD188C4C3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22378" y="9847201"/>
              <a:ext cx="3962948" cy="54751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40" name="Ellipse 39">
              <a:extLst>
                <a:ext uri="{FF2B5EF4-FFF2-40B4-BE49-F238E27FC236}">
                  <a16:creationId xmlns:a16="http://schemas.microsoft.com/office/drawing/2014/main" id="{B3482942-72FA-BC93-0B01-07BA26DB931F}"/>
                </a:ext>
              </a:extLst>
            </p:cNvPr>
            <p:cNvSpPr/>
            <p:nvPr/>
          </p:nvSpPr>
          <p:spPr>
            <a:xfrm>
              <a:off x="2825157" y="7655799"/>
              <a:ext cx="597221" cy="408849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cxnSp>
          <p:nvCxnSpPr>
            <p:cNvPr id="41" name="Connecteur droit avec flèche 40">
              <a:extLst>
                <a:ext uri="{FF2B5EF4-FFF2-40B4-BE49-F238E27FC236}">
                  <a16:creationId xmlns:a16="http://schemas.microsoft.com/office/drawing/2014/main" id="{7D02EDF1-44B3-89B7-2AC3-2978AD053885}"/>
                </a:ext>
              </a:extLst>
            </p:cNvPr>
            <p:cNvCxnSpPr>
              <a:cxnSpLocks/>
              <a:stCxn id="40" idx="6"/>
              <a:endCxn id="36" idx="1"/>
            </p:cNvCxnSpPr>
            <p:nvPr/>
          </p:nvCxnSpPr>
          <p:spPr>
            <a:xfrm flipV="1">
              <a:off x="3422378" y="7507278"/>
              <a:ext cx="1450975" cy="352946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necteur droit avec flèche 43">
              <a:extLst>
                <a:ext uri="{FF2B5EF4-FFF2-40B4-BE49-F238E27FC236}">
                  <a16:creationId xmlns:a16="http://schemas.microsoft.com/office/drawing/2014/main" id="{31B0C3FD-BD7F-FC91-98B0-22199531ED07}"/>
                </a:ext>
              </a:extLst>
            </p:cNvPr>
            <p:cNvCxnSpPr>
              <a:cxnSpLocks/>
              <a:stCxn id="36" idx="2"/>
            </p:cNvCxnSpPr>
            <p:nvPr/>
          </p:nvCxnSpPr>
          <p:spPr>
            <a:xfrm>
              <a:off x="6151268" y="8569107"/>
              <a:ext cx="753487" cy="1300994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Flèche : chevron 3">
            <a:extLst>
              <a:ext uri="{FF2B5EF4-FFF2-40B4-BE49-F238E27FC236}">
                <a16:creationId xmlns:a16="http://schemas.microsoft.com/office/drawing/2014/main" id="{599BC272-12BD-755C-C9EF-67BFE808F6BA}"/>
              </a:ext>
            </a:extLst>
          </p:cNvPr>
          <p:cNvSpPr/>
          <p:nvPr/>
        </p:nvSpPr>
        <p:spPr>
          <a:xfrm>
            <a:off x="6612751" y="488243"/>
            <a:ext cx="496293" cy="513518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35FA8EE-7852-C7FB-50D1-E36FC46819B3}"/>
              </a:ext>
            </a:extLst>
          </p:cNvPr>
          <p:cNvSpPr txBox="1"/>
          <p:nvPr/>
        </p:nvSpPr>
        <p:spPr>
          <a:xfrm>
            <a:off x="5754" y="1701076"/>
            <a:ext cx="7379572" cy="461665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3) </a:t>
            </a: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Reporter les montants indiqués de l’onglet « </a:t>
            </a:r>
            <a:r>
              <a:rPr lang="fr-FR" sz="1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Dépenses</a:t>
            </a: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 », dans le tableau des dépenses réalisées MDNA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3EF45E9-ACE1-FB3B-944B-A09320A5DB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945" y="2181705"/>
            <a:ext cx="5306233" cy="2608831"/>
          </a:xfrm>
          <a:prstGeom prst="rect">
            <a:avLst/>
          </a:prstGeom>
        </p:spPr>
      </p:pic>
      <p:sp>
        <p:nvSpPr>
          <p:cNvPr id="14" name="Ellipse 13">
            <a:extLst>
              <a:ext uri="{FF2B5EF4-FFF2-40B4-BE49-F238E27FC236}">
                <a16:creationId xmlns:a16="http://schemas.microsoft.com/office/drawing/2014/main" id="{610FD136-331E-9A9D-7D78-717854E679DE}"/>
              </a:ext>
            </a:extLst>
          </p:cNvPr>
          <p:cNvSpPr/>
          <p:nvPr/>
        </p:nvSpPr>
        <p:spPr>
          <a:xfrm>
            <a:off x="1397941" y="3251366"/>
            <a:ext cx="722960" cy="273789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8D8DCE0D-7F6E-0D3F-77A7-F5B41CDB90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2167" y="4104154"/>
            <a:ext cx="4923159" cy="2330263"/>
          </a:xfrm>
          <a:prstGeom prst="rect">
            <a:avLst/>
          </a:prstGeom>
        </p:spPr>
      </p:pic>
      <p:sp>
        <p:nvSpPr>
          <p:cNvPr id="5" name="Ellipse 4">
            <a:extLst>
              <a:ext uri="{FF2B5EF4-FFF2-40B4-BE49-F238E27FC236}">
                <a16:creationId xmlns:a16="http://schemas.microsoft.com/office/drawing/2014/main" id="{7B24B2C0-2148-D955-09F6-E9D851967BC0}"/>
              </a:ext>
            </a:extLst>
          </p:cNvPr>
          <p:cNvSpPr/>
          <p:nvPr/>
        </p:nvSpPr>
        <p:spPr>
          <a:xfrm>
            <a:off x="5774333" y="5945692"/>
            <a:ext cx="464265" cy="22348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DBC65209-15A6-BE7E-92CA-8BC533ABF8B9}"/>
              </a:ext>
            </a:extLst>
          </p:cNvPr>
          <p:cNvCxnSpPr>
            <a:cxnSpLocks/>
          </p:cNvCxnSpPr>
          <p:nvPr/>
        </p:nvCxnSpPr>
        <p:spPr>
          <a:xfrm>
            <a:off x="2120901" y="3525155"/>
            <a:ext cx="3653432" cy="2376122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9092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>
            <a:extLst>
              <a:ext uri="{FF2B5EF4-FFF2-40B4-BE49-F238E27FC236}">
                <a16:creationId xmlns:a16="http://schemas.microsoft.com/office/drawing/2014/main" id="{B0296389-BE64-8484-6F66-095BC16C5A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00" y="6899784"/>
            <a:ext cx="7451419" cy="34656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65C476-A209-857A-BBF1-845629AD4AA8}"/>
              </a:ext>
            </a:extLst>
          </p:cNvPr>
          <p:cNvSpPr/>
          <p:nvPr/>
        </p:nvSpPr>
        <p:spPr>
          <a:xfrm>
            <a:off x="0" y="1351410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5.3 Terminer et valider la saisie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59F8614-462F-E2BC-5D4C-8CEA6C41FF08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193FBA5F-F11C-61D0-B288-D41B3AB5597E}"/>
              </a:ext>
            </a:extLst>
          </p:cNvPr>
          <p:cNvSpPr txBox="1"/>
          <p:nvPr/>
        </p:nvSpPr>
        <p:spPr>
          <a:xfrm>
            <a:off x="234262" y="6366286"/>
            <a:ext cx="6930538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Lire l’ensemble de l’attestation, cocher les cases nécessaires puis </a:t>
            </a:r>
            <a:r>
              <a:rPr lang="fr-FR" sz="1200" dirty="0">
                <a:highlight>
                  <a:srgbClr val="C0C0C0"/>
                </a:highlight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terminer la saisie du formulaire</a:t>
            </a:r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.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id="{7AA27D20-4B32-F94C-BEDE-6DFFF58456B5}"/>
              </a:ext>
            </a:extLst>
          </p:cNvPr>
          <p:cNvGrpSpPr/>
          <p:nvPr/>
        </p:nvGrpSpPr>
        <p:grpSpPr>
          <a:xfrm>
            <a:off x="234262" y="6643285"/>
            <a:ext cx="7189841" cy="3765190"/>
            <a:chOff x="128753" y="6026572"/>
            <a:chExt cx="7189841" cy="3765190"/>
          </a:xfrm>
        </p:grpSpPr>
        <p:cxnSp>
          <p:nvCxnSpPr>
            <p:cNvPr id="14" name="Connecteur droit avec flèche 13">
              <a:extLst>
                <a:ext uri="{FF2B5EF4-FFF2-40B4-BE49-F238E27FC236}">
                  <a16:creationId xmlns:a16="http://schemas.microsoft.com/office/drawing/2014/main" id="{E5B5E019-67DE-B701-EBC5-989B990C1E06}"/>
                </a:ext>
              </a:extLst>
            </p:cNvPr>
            <p:cNvCxnSpPr>
              <a:cxnSpLocks/>
            </p:cNvCxnSpPr>
            <p:nvPr/>
          </p:nvCxnSpPr>
          <p:spPr>
            <a:xfrm>
              <a:off x="5844005" y="6026572"/>
              <a:ext cx="690992" cy="317574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9BAFF289-7753-C0BD-328A-BE54B9A4C7E2}"/>
                </a:ext>
              </a:extLst>
            </p:cNvPr>
            <p:cNvSpPr/>
            <p:nvPr/>
          </p:nvSpPr>
          <p:spPr>
            <a:xfrm>
              <a:off x="6286603" y="9337476"/>
              <a:ext cx="1031991" cy="45428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  <a:highlight>
                  <a:srgbClr val="FFFF00"/>
                </a:highlight>
              </a:endParaRPr>
            </a:p>
          </p:txBody>
        </p:sp>
        <p:sp>
          <p:nvSpPr>
            <p:cNvPr id="28" name="Ellipse 27">
              <a:extLst>
                <a:ext uri="{FF2B5EF4-FFF2-40B4-BE49-F238E27FC236}">
                  <a16:creationId xmlns:a16="http://schemas.microsoft.com/office/drawing/2014/main" id="{FC8478C7-A971-0DD5-66A4-04D3393DD7DE}"/>
                </a:ext>
              </a:extLst>
            </p:cNvPr>
            <p:cNvSpPr/>
            <p:nvPr/>
          </p:nvSpPr>
          <p:spPr>
            <a:xfrm>
              <a:off x="128753" y="8431590"/>
              <a:ext cx="633098" cy="29210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Ellipse 28">
              <a:extLst>
                <a:ext uri="{FF2B5EF4-FFF2-40B4-BE49-F238E27FC236}">
                  <a16:creationId xmlns:a16="http://schemas.microsoft.com/office/drawing/2014/main" id="{9BC71016-CF6B-8AAF-5EAC-6E996FF923CC}"/>
                </a:ext>
              </a:extLst>
            </p:cNvPr>
            <p:cNvSpPr/>
            <p:nvPr/>
          </p:nvSpPr>
          <p:spPr>
            <a:xfrm>
              <a:off x="128753" y="9045376"/>
              <a:ext cx="633098" cy="29210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4" name="Flèche : chevron 33">
            <a:extLst>
              <a:ext uri="{FF2B5EF4-FFF2-40B4-BE49-F238E27FC236}">
                <a16:creationId xmlns:a16="http://schemas.microsoft.com/office/drawing/2014/main" id="{7F3BBA1C-D6FA-2C6C-B867-198E39696D07}"/>
              </a:ext>
            </a:extLst>
          </p:cNvPr>
          <p:cNvSpPr/>
          <p:nvPr/>
        </p:nvSpPr>
        <p:spPr>
          <a:xfrm>
            <a:off x="6632436" y="473800"/>
            <a:ext cx="532364" cy="486472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048946E-EDF3-E75D-CB5F-5600094355FB}"/>
              </a:ext>
            </a:extLst>
          </p:cNvPr>
          <p:cNvSpPr txBox="1"/>
          <p:nvPr/>
        </p:nvSpPr>
        <p:spPr>
          <a:xfrm>
            <a:off x="-35556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A9DAFEA7-7863-9041-A95D-5A41D2A21C0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8669"/>
          <a:stretch/>
        </p:blipFill>
        <p:spPr>
          <a:xfrm>
            <a:off x="72700" y="1736858"/>
            <a:ext cx="7486975" cy="8017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2876F11-E6B3-0AB5-ADCE-9A60670DA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00" y="3084974"/>
            <a:ext cx="7451419" cy="296454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0B4F2DBE-FC46-BD79-92AC-603660607D5A}"/>
              </a:ext>
            </a:extLst>
          </p:cNvPr>
          <p:cNvSpPr txBox="1"/>
          <p:nvPr/>
        </p:nvSpPr>
        <p:spPr>
          <a:xfrm>
            <a:off x="290200" y="5521101"/>
            <a:ext cx="7051974" cy="45786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Consulter votre décision juridique (arrêté ou convention) pour connaître vos obligations en matière de publicité. </a:t>
            </a:r>
            <a:r>
              <a:rPr lang="fr-FR" sz="1200" b="1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Le respect des obligations de publicité est vérifié à chaque demande de paiement.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DBBBBBDC-BCDB-C0FE-AB5C-0F5644C08E2F}"/>
              </a:ext>
            </a:extLst>
          </p:cNvPr>
          <p:cNvSpPr txBox="1"/>
          <p:nvPr/>
        </p:nvSpPr>
        <p:spPr>
          <a:xfrm>
            <a:off x="4377063" y="2580224"/>
            <a:ext cx="34122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200" i="0" dirty="0">
                <a:effectLst/>
                <a:latin typeface="Roboto" pitchFamily="2" charset="0"/>
                <a:ea typeface="Roboto" pitchFamily="2" charset="0"/>
              </a:rPr>
              <a:t>Compléter les champs « Valeur réalisée</a:t>
            </a:r>
            <a:br>
              <a:rPr lang="fr-FR" sz="1200" dirty="0">
                <a:latin typeface="Roboto" pitchFamily="2" charset="0"/>
                <a:ea typeface="Roboto" pitchFamily="2" charset="0"/>
              </a:rPr>
            </a:br>
            <a:r>
              <a:rPr lang="fr-FR" sz="1200" i="0" dirty="0">
                <a:effectLst/>
                <a:latin typeface="Roboto" pitchFamily="2" charset="0"/>
                <a:ea typeface="Roboto" pitchFamily="2" charset="0"/>
              </a:rPr>
              <a:t>Homme / Femme / Total »</a:t>
            </a:r>
            <a:endParaRPr lang="fr-FR" sz="1200" dirty="0">
              <a:latin typeface="Roboto" pitchFamily="2" charset="0"/>
              <a:ea typeface="Roboto" pitchFamily="2" charset="0"/>
            </a:endParaRPr>
          </a:p>
        </p:txBody>
      </p: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1E2DAB2F-FAED-2DEE-4086-9B19BBBF1206}"/>
              </a:ext>
            </a:extLst>
          </p:cNvPr>
          <p:cNvCxnSpPr>
            <a:cxnSpLocks/>
          </p:cNvCxnSpPr>
          <p:nvPr/>
        </p:nvCxnSpPr>
        <p:spPr>
          <a:xfrm>
            <a:off x="4377063" y="2447451"/>
            <a:ext cx="364270" cy="15953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7344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B5321D-126C-C587-2EDD-BD8A2D715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71061"/>
            <a:ext cx="7561263" cy="335822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65C476-A209-857A-BBF1-845629AD4AA8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5.4 Enregistrement des pièces jointes puis Valider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E6301C4-3977-038F-8D38-8BE767E4AF07}"/>
              </a:ext>
            </a:extLst>
          </p:cNvPr>
          <p:cNvSpPr txBox="1"/>
          <p:nvPr/>
        </p:nvSpPr>
        <p:spPr>
          <a:xfrm>
            <a:off x="150214" y="1749095"/>
            <a:ext cx="7209391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Pour ajouter les pièces à joindre au dossier, cliquer sur l’onglet « 2-Joindre les justificatifs »</a:t>
            </a:r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220182E0-AC38-15B8-F67D-F7C66847544E}"/>
              </a:ext>
            </a:extLst>
          </p:cNvPr>
          <p:cNvCxnSpPr>
            <a:cxnSpLocks/>
            <a:endCxn id="5" idx="7"/>
          </p:cNvCxnSpPr>
          <p:nvPr/>
        </p:nvCxnSpPr>
        <p:spPr>
          <a:xfrm flipH="1">
            <a:off x="3774887" y="5541477"/>
            <a:ext cx="1055167" cy="110215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lipse 4">
            <a:extLst>
              <a:ext uri="{FF2B5EF4-FFF2-40B4-BE49-F238E27FC236}">
                <a16:creationId xmlns:a16="http://schemas.microsoft.com/office/drawing/2014/main" id="{7B24B2C0-2148-D955-09F6-E9D851967BC0}"/>
              </a:ext>
            </a:extLst>
          </p:cNvPr>
          <p:cNvSpPr/>
          <p:nvPr/>
        </p:nvSpPr>
        <p:spPr>
          <a:xfrm>
            <a:off x="2658354" y="6484035"/>
            <a:ext cx="1308100" cy="108976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40CB167-C683-945E-B280-6A60669D4A6E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1CE00C1-69A7-FE79-E034-268D8B917B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94" y="2191218"/>
            <a:ext cx="7232111" cy="31546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6" name="Flèche : chevron 15">
            <a:extLst>
              <a:ext uri="{FF2B5EF4-FFF2-40B4-BE49-F238E27FC236}">
                <a16:creationId xmlns:a16="http://schemas.microsoft.com/office/drawing/2014/main" id="{B5E64A31-339C-A04B-C5F9-4642101AE29E}"/>
              </a:ext>
            </a:extLst>
          </p:cNvPr>
          <p:cNvSpPr/>
          <p:nvPr/>
        </p:nvSpPr>
        <p:spPr>
          <a:xfrm>
            <a:off x="6656674" y="590731"/>
            <a:ext cx="496294" cy="338554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180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65B9B6B6-FF6D-7F73-66B0-64ADDA391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337" y="2075398"/>
            <a:ext cx="6544588" cy="36962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C65C476-A209-857A-BBF1-845629AD4AA8}"/>
              </a:ext>
            </a:extLst>
          </p:cNvPr>
          <p:cNvSpPr/>
          <p:nvPr/>
        </p:nvSpPr>
        <p:spPr>
          <a:xfrm>
            <a:off x="0" y="1348984"/>
            <a:ext cx="7559675" cy="317079"/>
          </a:xfrm>
          <a:prstGeom prst="rect">
            <a:avLst/>
          </a:prstGeom>
          <a:solidFill>
            <a:srgbClr val="FF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200" b="1" dirty="0">
                <a:solidFill>
                  <a:schemeClr val="tx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5.5 Envoyer la demande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E6301C4-3977-038F-8D38-8BE767E4AF07}"/>
              </a:ext>
            </a:extLst>
          </p:cNvPr>
          <p:cNvSpPr txBox="1"/>
          <p:nvPr/>
        </p:nvSpPr>
        <p:spPr>
          <a:xfrm>
            <a:off x="175141" y="1691621"/>
            <a:ext cx="7209391" cy="276999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just"/>
            <a:r>
              <a:rPr lang="fr-FR" sz="1200" dirty="0"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Cliquer sur le bouton d’envoi de la demande de paiement</a:t>
            </a:r>
          </a:p>
        </p:txBody>
      </p: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220182E0-AC38-15B8-F67D-F7C66847544E}"/>
              </a:ext>
            </a:extLst>
          </p:cNvPr>
          <p:cNvCxnSpPr>
            <a:cxnSpLocks/>
          </p:cNvCxnSpPr>
          <p:nvPr/>
        </p:nvCxnSpPr>
        <p:spPr>
          <a:xfrm>
            <a:off x="3314700" y="1968620"/>
            <a:ext cx="1384300" cy="282638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lipse 4">
            <a:extLst>
              <a:ext uri="{FF2B5EF4-FFF2-40B4-BE49-F238E27FC236}">
                <a16:creationId xmlns:a16="http://schemas.microsoft.com/office/drawing/2014/main" id="{7B24B2C0-2148-D955-09F6-E9D851967BC0}"/>
              </a:ext>
            </a:extLst>
          </p:cNvPr>
          <p:cNvSpPr/>
          <p:nvPr/>
        </p:nvSpPr>
        <p:spPr>
          <a:xfrm>
            <a:off x="3721100" y="4815681"/>
            <a:ext cx="2514600" cy="1060369"/>
          </a:xfrm>
          <a:prstGeom prst="ellipse">
            <a:avLst/>
          </a:prstGeom>
          <a:noFill/>
          <a:ln w="28575">
            <a:solidFill>
              <a:schemeClr val="accent3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AB185B2-8F3A-AD33-F022-A7287F83A13B}"/>
              </a:ext>
            </a:extLst>
          </p:cNvPr>
          <p:cNvSpPr txBox="1"/>
          <p:nvPr/>
        </p:nvSpPr>
        <p:spPr>
          <a:xfrm>
            <a:off x="0" y="1012856"/>
            <a:ext cx="7559675" cy="338554"/>
          </a:xfrm>
          <a:prstGeom prst="rect">
            <a:avLst/>
          </a:prstGeom>
          <a:solidFill>
            <a:srgbClr val="E20437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chemeClr val="bg1"/>
                </a:solidFill>
                <a:latin typeface="Roboto" pitchFamily="2" charset="0"/>
                <a:ea typeface="Roboto" pitchFamily="2" charset="0"/>
                <a:cs typeface="Arial" panose="020B0604020202020204" pitchFamily="34" charset="0"/>
              </a:rPr>
              <a:t>        5 – Compléter le formulaire de demande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6BCEDBA-94DB-B708-A428-44376410E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51" y="6288780"/>
            <a:ext cx="7443769" cy="36344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Flèche : chevron 9">
            <a:extLst>
              <a:ext uri="{FF2B5EF4-FFF2-40B4-BE49-F238E27FC236}">
                <a16:creationId xmlns:a16="http://schemas.microsoft.com/office/drawing/2014/main" id="{ABEFEF67-E9B2-61EE-ED9A-DA118576F6C5}"/>
              </a:ext>
            </a:extLst>
          </p:cNvPr>
          <p:cNvSpPr/>
          <p:nvPr/>
        </p:nvSpPr>
        <p:spPr>
          <a:xfrm>
            <a:off x="6641926" y="283338"/>
            <a:ext cx="532364" cy="295835"/>
          </a:xfrm>
          <a:prstGeom prst="chevron">
            <a:avLst>
              <a:gd name="adj" fmla="val 25017"/>
            </a:avLst>
          </a:prstGeom>
          <a:noFill/>
          <a:ln w="381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6697F07-3DB5-09C5-4F98-6574DAE27D40}"/>
              </a:ext>
            </a:extLst>
          </p:cNvPr>
          <p:cNvSpPr txBox="1"/>
          <p:nvPr/>
        </p:nvSpPr>
        <p:spPr>
          <a:xfrm>
            <a:off x="1796528" y="9548152"/>
            <a:ext cx="656216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100" dirty="0"/>
              <a:t>(Solde)</a:t>
            </a:r>
          </a:p>
        </p:txBody>
      </p:sp>
    </p:spTree>
    <p:extLst>
      <p:ext uri="{BB962C8B-B14F-4D97-AF65-F5344CB8AC3E}">
        <p14:creationId xmlns:p14="http://schemas.microsoft.com/office/powerpoint/2010/main" val="27307476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2584</TotalTime>
  <Words>658</Words>
  <Application>Microsoft Office PowerPoint</Application>
  <PresentationFormat>Personnalisé</PresentationFormat>
  <Paragraphs>79</Paragraphs>
  <Slides>11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EloquentJFPro</vt:lpstr>
      <vt:lpstr>Roboto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Clémence Laborde</dc:creator>
  <cp:lastModifiedBy>Audrey LEDUC</cp:lastModifiedBy>
  <cp:revision>55</cp:revision>
  <dcterms:created xsi:type="dcterms:W3CDTF">2023-04-12T11:31:08Z</dcterms:created>
  <dcterms:modified xsi:type="dcterms:W3CDTF">2026-11-02T14:54:26Z</dcterms:modified>
</cp:coreProperties>
</file>