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32" r:id="rId2"/>
    <p:sldId id="257" r:id="rId3"/>
    <p:sldId id="339" r:id="rId4"/>
    <p:sldId id="309" r:id="rId5"/>
    <p:sldId id="336" r:id="rId6"/>
    <p:sldId id="338" r:id="rId7"/>
    <p:sldId id="340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>
      <p:cViewPr varScale="1">
        <p:scale>
          <a:sx n="77" d="100"/>
          <a:sy n="77" d="100"/>
        </p:scale>
        <p:origin x="3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9200-09C8-4DCB-8503-50F442AF830C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3394B-5BCF-4016-AB6F-87D700D6D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404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808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213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617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7021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425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829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233" algn="l" defTabSz="538808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3013"/>
            <a:ext cx="2317750" cy="3346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45D6-E74B-40D0-BD82-FD3DD9FE96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3013"/>
            <a:ext cx="2317750" cy="3346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45D6-E74B-40D0-BD82-FD3DD9FE96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97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3013"/>
            <a:ext cx="2317750" cy="3346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45D6-E74B-40D0-BD82-FD3DD9FE968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70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3013"/>
            <a:ext cx="2317750" cy="3346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45D6-E74B-40D0-BD82-FD3DD9FE968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72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3013"/>
            <a:ext cx="2317750" cy="3346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E45D6-E74B-40D0-BD82-FD3DD9FE968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1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4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61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8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2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8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4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2F74-C33F-4C06-A200-AEAE7505BD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AE93-945E-40C4-A370-F6FAE91EF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7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ouvelle-aquitaine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mailto:contact@nouvelle-aquitain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contact@nouvelle-aquitaine.fr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contact@nouvelle-aquitaine.fr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ouvelle-aquitaine.f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europe-en-nouvelle-aquitaine.eu/fr/mes-obligations-de-communication.html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ouvelle-aquitaine.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57302" cy="96945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776E76-6032-6282-FF40-0155BA0F4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12" y="8233106"/>
            <a:ext cx="3577590" cy="1258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DEBF2A-0B7A-894D-8870-5AE7297D070F}"/>
              </a:ext>
            </a:extLst>
          </p:cNvPr>
          <p:cNvSpPr txBox="1"/>
          <p:nvPr/>
        </p:nvSpPr>
        <p:spPr>
          <a:xfrm>
            <a:off x="379741" y="6945989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eXGyreAdventor" panose="00000500000000000000" pitchFamily="50" charset="0"/>
                <a:cs typeface="Times New Roman" panose="02020603050405020304" pitchFamily="18" charset="0"/>
              </a:rPr>
              <a:t>Cette notice accompagne le Guide d’utilisation pour déposer une demande de subvention européenne – Mes démarches en Nouvelle-Aquitaine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7073EF-BF7C-4879-56EA-913BDF026565}"/>
              </a:ext>
            </a:extLst>
          </p:cNvPr>
          <p:cNvSpPr txBox="1"/>
          <p:nvPr/>
        </p:nvSpPr>
        <p:spPr>
          <a:xfrm>
            <a:off x="417774" y="4077837"/>
            <a:ext cx="5703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419A"/>
                </a:solidFill>
                <a:latin typeface="TeXGyreAdventor" panose="00000500000000000000" pitchFamily="50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Notice informative MDNA </a:t>
            </a:r>
          </a:p>
          <a:p>
            <a:r>
              <a:rPr lang="fr-FR" sz="2000" b="1" dirty="0">
                <a:solidFill>
                  <a:srgbClr val="00419A"/>
                </a:solidFill>
                <a:latin typeface="TeXGyreAdventor" panose="00000500000000000000" pitchFamily="50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Appel à projets Plan Végétal Environnement </a:t>
            </a:r>
          </a:p>
          <a:p>
            <a:r>
              <a:rPr lang="fr-FR" sz="2000" b="1" dirty="0">
                <a:solidFill>
                  <a:srgbClr val="00419A"/>
                </a:solidFill>
                <a:latin typeface="TeXGyreAdventor" panose="00000500000000000000" pitchFamily="50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2023-2024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26696-114A-9B30-5C62-67B4953149B2}"/>
              </a:ext>
            </a:extLst>
          </p:cNvPr>
          <p:cNvSpPr txBox="1"/>
          <p:nvPr/>
        </p:nvSpPr>
        <p:spPr>
          <a:xfrm>
            <a:off x="3419096" y="5115574"/>
            <a:ext cx="3432312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600"/>
              </a:spcBef>
            </a:pPr>
            <a:r>
              <a:rPr lang="fr-FR" sz="1400" b="1" i="1" dirty="0">
                <a:effectLst/>
                <a:latin typeface="TeXGyreAdventor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Version 1.0 du </a:t>
            </a:r>
            <a:r>
              <a:rPr lang="fr-FR" sz="1400" b="1" i="1" dirty="0">
                <a:latin typeface="TeXGyreAdventor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fr-FR" sz="1400" b="1" i="1" dirty="0">
                <a:effectLst/>
                <a:latin typeface="TeXGyreAdventor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/12/2023</a:t>
            </a:r>
            <a:endParaRPr lang="fr-FR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7A990AB-8227-BB6A-1FEB-CF94898E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" y="5491656"/>
            <a:ext cx="6644282" cy="29600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CA0853-37AA-F8B4-F09B-2135228CB05C}"/>
              </a:ext>
            </a:extLst>
          </p:cNvPr>
          <p:cNvSpPr txBox="1"/>
          <p:nvPr/>
        </p:nvSpPr>
        <p:spPr>
          <a:xfrm>
            <a:off x="288759" y="1231171"/>
            <a:ext cx="6432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TeXGyreAdventor" panose="00000500000000000000" pitchFamily="50" charset="0"/>
              </a:rPr>
              <a:t>Le présent guide complète le « </a:t>
            </a:r>
            <a:r>
              <a:rPr lang="fr-FR" sz="1600" i="1" dirty="0">
                <a:latin typeface="TeXGyreAdventor" panose="00000500000000000000" pitchFamily="50" charset="0"/>
                <a:ea typeface="TeXGyreAdventor" panose="00000500000000000000" pitchFamily="50" charset="0"/>
                <a:cs typeface="TeXGyreAdventor" panose="00000500000000000000" pitchFamily="50" charset="0"/>
              </a:rPr>
              <a:t>Guide d’utilisation pour déposer une demande de subvention européenne</a:t>
            </a:r>
            <a:r>
              <a:rPr lang="fr-FR" sz="1600" dirty="0">
                <a:latin typeface="TeXGyreAdventor" panose="00000500000000000000" pitchFamily="50" charset="0"/>
              </a:rPr>
              <a:t> ».</a:t>
            </a:r>
          </a:p>
          <a:p>
            <a:pPr algn="just"/>
            <a:endParaRPr lang="fr-FR" sz="1600" dirty="0">
              <a:latin typeface="TeXGyreAdventor" panose="00000500000000000000" pitchFamily="50" charset="0"/>
            </a:endParaRPr>
          </a:p>
          <a:p>
            <a:pPr algn="just"/>
            <a:r>
              <a:rPr lang="fr-FR" sz="1600" dirty="0">
                <a:latin typeface="TeXGyreAdventor" panose="00000500000000000000" pitchFamily="50" charset="0"/>
              </a:rPr>
              <a:t>Il permet au porteur de projet de prendre connaissance des particularités liées à l’appel à projets PVE et ainsi pouvoir déposer sa demande d’aide avec le plus de précisions possibles.</a:t>
            </a:r>
          </a:p>
          <a:p>
            <a:pPr algn="just"/>
            <a:endParaRPr lang="fr-FR" dirty="0">
              <a:latin typeface="TeXGyreAdventor" panose="00000500000000000000" pitchFamily="50" charset="0"/>
            </a:endParaRPr>
          </a:p>
          <a:p>
            <a:pPr algn="just"/>
            <a:endParaRPr lang="fr-FR" dirty="0">
              <a:latin typeface="TeXGyreAdventor" panose="00000500000000000000" pitchFamily="50" charset="0"/>
            </a:endParaRPr>
          </a:p>
          <a:p>
            <a:pPr algn="just"/>
            <a:endParaRPr lang="fr-FR" dirty="0">
              <a:latin typeface="TeXGyreAdventor" panose="00000500000000000000" pitchFamily="50" charset="0"/>
            </a:endParaRPr>
          </a:p>
          <a:p>
            <a:pPr algn="just"/>
            <a:r>
              <a:rPr lang="fr-FR" sz="1400" dirty="0">
                <a:latin typeface="TeXGyreAdventor" panose="00000500000000000000" pitchFamily="50" charset="0"/>
              </a:rPr>
              <a:t>Le formulaire est découpé en étapes que vous devez toutes renseigner.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E3C1BD-BC91-C643-2374-61F4A02D5E6C}"/>
              </a:ext>
            </a:extLst>
          </p:cNvPr>
          <p:cNvSpPr txBox="1"/>
          <p:nvPr/>
        </p:nvSpPr>
        <p:spPr>
          <a:xfrm>
            <a:off x="0" y="4200919"/>
            <a:ext cx="6858000" cy="338554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Onglet 2 – Rubrique Demandeur</a:t>
            </a:r>
            <a:endParaRPr lang="fr-FR" sz="14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17D647-9AC5-4443-59DF-CD9401E88391}"/>
              </a:ext>
            </a:extLst>
          </p:cNvPr>
          <p:cNvSpPr txBox="1"/>
          <p:nvPr/>
        </p:nvSpPr>
        <p:spPr>
          <a:xfrm>
            <a:off x="0" y="4678512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Renseigner s’il s’agit du siège social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EF34BDD-B912-3F4F-8C8E-0D456702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 Renseignement du formulaire</a:t>
            </a:r>
            <a:endParaRPr lang="fr-FR" sz="1452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4F11B9-8555-2B72-DE0C-454C649559A9}"/>
              </a:ext>
            </a:extLst>
          </p:cNvPr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>
                <a:latin typeface="Roboto" pitchFamily="2" charset="0"/>
                <a:ea typeface="Roboto" pitchFamily="2" charset="0"/>
                <a:hlinkClick r:id="rId3"/>
              </a:rPr>
              <a:t>contact@nouvelle-aquitaine.fr</a:t>
            </a:r>
            <a:endParaRPr lang="fr-FR" sz="907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325EE3-FFA4-646D-6AB3-63EDA32F5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D13DF1-392C-6FE9-E89D-7380172C072D}"/>
              </a:ext>
            </a:extLst>
          </p:cNvPr>
          <p:cNvSpPr/>
          <p:nvPr/>
        </p:nvSpPr>
        <p:spPr>
          <a:xfrm>
            <a:off x="1752601" y="6122838"/>
            <a:ext cx="4752974" cy="461665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Une fois le SIRET renseigné et les champs remplis automatiquement, </a:t>
            </a:r>
            <a:r>
              <a:rPr lang="fr-FR" sz="1200" b="1" dirty="0"/>
              <a:t>vous devez renseigner s’il s’agit du siège social de l’exploitation.</a:t>
            </a:r>
            <a:endParaRPr lang="fr-FR" sz="12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4EB3AD9-58A4-5A71-45A3-4C99EAA97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3751"/>
            <a:ext cx="6858000" cy="4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5E3C1BD-BC91-C643-2374-61F4A02D5E6C}"/>
              </a:ext>
            </a:extLst>
          </p:cNvPr>
          <p:cNvSpPr txBox="1"/>
          <p:nvPr/>
        </p:nvSpPr>
        <p:spPr>
          <a:xfrm>
            <a:off x="0" y="1024368"/>
            <a:ext cx="6858000" cy="338554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Onglet 2 – Rubrique Demandeur</a:t>
            </a:r>
            <a:endParaRPr lang="fr-FR" sz="14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17D647-9AC5-4443-59DF-CD9401E88391}"/>
              </a:ext>
            </a:extLst>
          </p:cNvPr>
          <p:cNvSpPr txBox="1"/>
          <p:nvPr/>
        </p:nvSpPr>
        <p:spPr>
          <a:xfrm>
            <a:off x="0" y="1501961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Renseigner la personne contact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EF34BDD-B912-3F4F-8C8E-0D456702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 Renseignement du formulaire</a:t>
            </a:r>
            <a:endParaRPr lang="fr-FR" sz="1452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4F11B9-8555-2B72-DE0C-454C649559A9}"/>
              </a:ext>
            </a:extLst>
          </p:cNvPr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>
                <a:latin typeface="Roboto" pitchFamily="2" charset="0"/>
                <a:ea typeface="Roboto" pitchFamily="2" charset="0"/>
                <a:hlinkClick r:id="rId2"/>
              </a:rPr>
              <a:t>contact@nouvelle-aquitaine.fr</a:t>
            </a:r>
            <a:endParaRPr lang="fr-FR" sz="907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325EE3-FFA4-646D-6AB3-63EDA32F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D13DF1-392C-6FE9-E89D-7380172C072D}"/>
              </a:ext>
            </a:extLst>
          </p:cNvPr>
          <p:cNvSpPr/>
          <p:nvPr/>
        </p:nvSpPr>
        <p:spPr>
          <a:xfrm>
            <a:off x="150210" y="4365157"/>
            <a:ext cx="6163462" cy="276999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Renseigner une personne contact </a:t>
            </a:r>
            <a:r>
              <a:rPr lang="fr-FR" sz="1200" b="1" dirty="0"/>
              <a:t>au sein de la structure qui dépose</a:t>
            </a:r>
            <a:r>
              <a:rPr lang="fr-FR" sz="1200" dirty="0"/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4EB3AD9-58A4-5A71-45A3-4C99EAA97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7200"/>
            <a:ext cx="6858000" cy="4107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F1D4FD-A13B-BF9F-50EB-D4229D26D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0" y="2440649"/>
            <a:ext cx="6590954" cy="177185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6980D1-9B89-C9D3-7620-75E46DDD2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1" y="5689747"/>
            <a:ext cx="6783018" cy="24832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3B62BE-FD7E-E2FE-7306-4A709D8B0449}"/>
              </a:ext>
            </a:extLst>
          </p:cNvPr>
          <p:cNvSpPr txBox="1"/>
          <p:nvPr/>
        </p:nvSpPr>
        <p:spPr>
          <a:xfrm>
            <a:off x="0" y="4942452"/>
            <a:ext cx="6855120" cy="315792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Onglet 3 – Rubrique Projet</a:t>
            </a:r>
            <a:endParaRPr lang="fr-FR" sz="1270" b="1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46820-4B19-FD78-2BB3-29BC8167635E}"/>
              </a:ext>
            </a:extLst>
          </p:cNvPr>
          <p:cNvSpPr/>
          <p:nvPr/>
        </p:nvSpPr>
        <p:spPr>
          <a:xfrm>
            <a:off x="3221413" y="6321704"/>
            <a:ext cx="3092259" cy="461665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L’intitulé du projet doit être précis et concis</a:t>
            </a:r>
            <a:br>
              <a:rPr lang="fr-FR" sz="1200" dirty="0"/>
            </a:br>
            <a:r>
              <a:rPr lang="fr-FR" sz="1200" i="1" dirty="0"/>
              <a:t>ex :  Bineuse de précision 6 rangs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5D39AB-DE96-4303-BD2C-3B2644F702CE}"/>
              </a:ext>
            </a:extLst>
          </p:cNvPr>
          <p:cNvSpPr/>
          <p:nvPr/>
        </p:nvSpPr>
        <p:spPr>
          <a:xfrm>
            <a:off x="149992" y="8252736"/>
            <a:ext cx="6234905" cy="1015663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Le champ </a:t>
            </a:r>
            <a:r>
              <a:rPr lang="fr-FR" sz="1200" b="1" dirty="0"/>
              <a:t>« Présentation du projet »</a:t>
            </a:r>
            <a:r>
              <a:rPr lang="fr-FR" sz="1200" dirty="0"/>
              <a:t> est en texte libre qui permet de reprendre les éléments contextuels afin que l’instruction se déroule le plus efficacement possible.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i="1" dirty="0"/>
              <a:t>Un exemple est proposé ci-dessus.</a:t>
            </a:r>
          </a:p>
          <a:p>
            <a:pPr algn="just"/>
            <a:r>
              <a:rPr lang="fr-FR" sz="1200" dirty="0"/>
              <a:t>Il est à noter que les informations saisies dans cette zone pourront être utilisées dans des documents officiels liés à de la communication tant au niveau régional que national.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9E3FAE-A5BB-4B47-11E7-61F9F7CB370F}"/>
              </a:ext>
            </a:extLst>
          </p:cNvPr>
          <p:cNvSpPr txBox="1"/>
          <p:nvPr/>
        </p:nvSpPr>
        <p:spPr>
          <a:xfrm>
            <a:off x="0" y="5378690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Intitulé et description du projet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97C2E-A28E-C37D-006C-424B89B16994}"/>
              </a:ext>
            </a:extLst>
          </p:cNvPr>
          <p:cNvSpPr/>
          <p:nvPr/>
        </p:nvSpPr>
        <p:spPr>
          <a:xfrm>
            <a:off x="3221412" y="7167000"/>
            <a:ext cx="3092259" cy="276999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Choisissez : Plan Végétal Environnement</a:t>
            </a:r>
            <a:endParaRPr lang="fr-FR" sz="1200" i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7E8D02C-3299-7767-6214-5A8A7576E1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39322" b="-1"/>
          <a:stretch/>
        </p:blipFill>
        <p:spPr>
          <a:xfrm>
            <a:off x="230666" y="7303198"/>
            <a:ext cx="2359667" cy="1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Renseignement du formulaire</a:t>
            </a:r>
            <a:endParaRPr lang="fr-FR" sz="1452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>
                <a:latin typeface="Roboto" pitchFamily="2" charset="0"/>
                <a:ea typeface="Roboto" pitchFamily="2" charset="0"/>
                <a:hlinkClick r:id="rId3"/>
              </a:rPr>
              <a:t>contact@nouvelle-aquitaine.fr</a:t>
            </a:r>
            <a:endParaRPr lang="fr-FR" sz="907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0" y="1014929"/>
            <a:ext cx="6855120" cy="315792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Onglet 3 – Rubrique Projet</a:t>
            </a:r>
            <a:endParaRPr lang="fr-FR" sz="1270" b="1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971" y="6715299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4971" y="7130063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6054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F83C4-FFB0-462D-AFBC-C4B58E8CF8D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432E3B-C36E-4E08-88E1-796064771D6E}"/>
              </a:ext>
            </a:extLst>
          </p:cNvPr>
          <p:cNvSpPr/>
          <p:nvPr/>
        </p:nvSpPr>
        <p:spPr>
          <a:xfrm>
            <a:off x="149991" y="3258847"/>
            <a:ext cx="6234905" cy="461665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Vous avez ici la possibilité de renseigner le nom et le courriel de la personne que vous avez retenus pour vous accompagner dans votre projet.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AC4921-E02B-604A-3545-D21A00D7D300}"/>
              </a:ext>
            </a:extLst>
          </p:cNvPr>
          <p:cNvSpPr txBox="1"/>
          <p:nvPr/>
        </p:nvSpPr>
        <p:spPr>
          <a:xfrm>
            <a:off x="0" y="1451167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Précision sur votre projet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27EEE-9073-819E-7AFE-A03810BCD6E7}"/>
              </a:ext>
            </a:extLst>
          </p:cNvPr>
          <p:cNvSpPr/>
          <p:nvPr/>
        </p:nvSpPr>
        <p:spPr>
          <a:xfrm>
            <a:off x="147112" y="7428116"/>
            <a:ext cx="6234905" cy="830997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Votre zonage apparait. </a:t>
            </a:r>
            <a:r>
              <a:rPr lang="fr-FR" sz="1200" b="1" dirty="0"/>
              <a:t>Cliquez </a:t>
            </a:r>
            <a:r>
              <a:rPr lang="fr-FR" sz="1200" dirty="0"/>
              <a:t>dessus pour valider.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Si vous ne savez pas si votre siège d’exploitation se situe sur une zone sous contrat , renseignez votre code INSEE : si la recherche ne trouve aucune donnée, vous n’êtes pas éligible au zonage (répondre « Non » à la question précédente). Sinon, cliquez sur le zonage indiqué.</a:t>
            </a:r>
            <a:endParaRPr lang="fr-FR" sz="12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BCA110-B00D-5CF8-A97A-B2CE95140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5CFB9D-B13D-DCCC-7BDD-004E80160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3" y="4654155"/>
            <a:ext cx="6221568" cy="85367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63328FA-4051-DF25-703C-541C4D5ABD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47112" y="5595254"/>
            <a:ext cx="5336697" cy="15610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ED3E35-733B-25D2-1CF3-06B0A35B588E}"/>
              </a:ext>
            </a:extLst>
          </p:cNvPr>
          <p:cNvSpPr/>
          <p:nvPr/>
        </p:nvSpPr>
        <p:spPr>
          <a:xfrm>
            <a:off x="4774751" y="4941224"/>
            <a:ext cx="1607266" cy="278766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/>
              <a:t>Cliquez sur la loupe</a:t>
            </a:r>
            <a:endParaRPr lang="fr-FR" sz="1200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9B9EDB-AFF3-B856-BE6F-623E7E49F38A}"/>
              </a:ext>
            </a:extLst>
          </p:cNvPr>
          <p:cNvSpPr/>
          <p:nvPr/>
        </p:nvSpPr>
        <p:spPr>
          <a:xfrm>
            <a:off x="33171" y="4654155"/>
            <a:ext cx="6783018" cy="258585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452A1A-ECB2-19F9-B353-B0332DC11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91" y="1834994"/>
            <a:ext cx="4592660" cy="13133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E6DCCF-CD1E-DE7B-AED1-33137915804E}"/>
              </a:ext>
            </a:extLst>
          </p:cNvPr>
          <p:cNvSpPr/>
          <p:nvPr/>
        </p:nvSpPr>
        <p:spPr>
          <a:xfrm>
            <a:off x="149991" y="1804716"/>
            <a:ext cx="6234905" cy="1366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4612689-73B6-22BD-0DB0-BA5C2C476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30" y="5798937"/>
            <a:ext cx="5534141" cy="13636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733B58-2D95-372B-73B6-1CF848670627}"/>
              </a:ext>
            </a:extLst>
          </p:cNvPr>
          <p:cNvSpPr/>
          <p:nvPr/>
        </p:nvSpPr>
        <p:spPr>
          <a:xfrm>
            <a:off x="3981775" y="5715008"/>
            <a:ext cx="2400242" cy="461665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/>
              <a:t>Renseignez </a:t>
            </a:r>
            <a:r>
              <a:rPr lang="fr-FR" sz="1200" dirty="0"/>
              <a:t>votre code INSEE puis cliquer sur « Rechercher »</a:t>
            </a:r>
            <a:endParaRPr lang="fr-FR" sz="1200" i="1" dirty="0"/>
          </a:p>
        </p:txBody>
      </p:sp>
      <p:pic>
        <p:nvPicPr>
          <p:cNvPr id="30" name="Graphique 29" descr="Curseur contour">
            <a:extLst>
              <a:ext uri="{FF2B5EF4-FFF2-40B4-BE49-F238E27FC236}">
                <a16:creationId xmlns:a16="http://schemas.microsoft.com/office/drawing/2014/main" id="{ED30D37C-6625-8AE5-2196-15A999460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7954" y="6980789"/>
            <a:ext cx="241442" cy="2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 dirty="0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 dirty="0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Renseignement du formulaire</a:t>
            </a:r>
            <a:endParaRPr lang="fr-FR" sz="1452" dirty="0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 dirty="0">
                <a:latin typeface="Roboto" pitchFamily="2" charset="0"/>
                <a:ea typeface="Roboto" pitchFamily="2" charset="0"/>
                <a:hlinkClick r:id="rId3"/>
              </a:rPr>
              <a:t>contact@nouvelle-aquitaine.fr</a:t>
            </a:r>
            <a:endParaRPr lang="fr-FR" sz="907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0" y="1014929"/>
            <a:ext cx="6855120" cy="315792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 Onglet 4 – Rubrique Plan de financement</a:t>
            </a:r>
            <a:endParaRPr lang="fr-FR" sz="127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971" y="6715299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4971" y="7130063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6054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F83C4-FFB0-462D-AFBC-C4B58E8CF8D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AC4921-E02B-604A-3545-D21A00D7D300}"/>
              </a:ext>
            </a:extLst>
          </p:cNvPr>
          <p:cNvSpPr txBox="1"/>
          <p:nvPr/>
        </p:nvSpPr>
        <p:spPr>
          <a:xfrm>
            <a:off x="0" y="1451167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Régime de TVA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49C4B9-0577-E669-E944-75B5A31A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0" y="1923490"/>
            <a:ext cx="6707790" cy="10857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3383655" y="2449450"/>
            <a:ext cx="3092259" cy="276999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Par défaut, choisissez « A</a:t>
            </a:r>
            <a:r>
              <a:rPr lang="fr-FR" sz="1200" i="1" dirty="0"/>
              <a:t>ssujetti</a:t>
            </a:r>
            <a:r>
              <a:rPr lang="fr-FR" sz="1200" dirty="0"/>
              <a:t> »</a:t>
            </a:r>
            <a:endParaRPr lang="fr-FR" sz="12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15766-00B6-1F25-75F6-6D13A2554EEC}"/>
              </a:ext>
            </a:extLst>
          </p:cNvPr>
          <p:cNvSpPr/>
          <p:nvPr/>
        </p:nvSpPr>
        <p:spPr>
          <a:xfrm>
            <a:off x="363701" y="5643640"/>
            <a:ext cx="6121957" cy="830997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b="1" dirty="0"/>
              <a:t>Remplissez le fichier Excel </a:t>
            </a:r>
            <a:r>
              <a:rPr lang="fr-FR" sz="1200" dirty="0"/>
              <a:t>« Annexe_DepensesPrevisionnelles_PVE_2023-2024 » en parallèle et </a:t>
            </a:r>
            <a:r>
              <a:rPr lang="fr-FR" sz="1200" b="1" dirty="0"/>
              <a:t>reportez la valeur </a:t>
            </a:r>
            <a:r>
              <a:rPr lang="fr-FR" sz="1200" dirty="0"/>
              <a:t>indiquée dans l’onglet Synthèse &gt; « Montant total des investissements (A reporter dans MDNA) ».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Ce fichier Excel sera par la suite à joindre aux pièces justificatives du dossier.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8F4C87-35CE-A64A-8F90-F2EA1EA42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D69746-2CA6-DEDC-D81C-E940B7646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0" y="2610227"/>
            <a:ext cx="2283557" cy="3461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0E81BB-DD05-75CD-8DD1-E8512938E774}"/>
              </a:ext>
            </a:extLst>
          </p:cNvPr>
          <p:cNvSpPr txBox="1"/>
          <p:nvPr/>
        </p:nvSpPr>
        <p:spPr>
          <a:xfrm>
            <a:off x="-5760" y="3693076"/>
            <a:ext cx="686088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Dépenses prévisionnelles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5AD99C6-0CF9-69B9-5A34-68BB2D345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0" y="4175960"/>
            <a:ext cx="6707790" cy="14093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28395ED-F93C-0D11-CDF4-E7EB734E1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4" y="6927248"/>
            <a:ext cx="6707790" cy="14095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A6A6AD2-0242-B10D-70B4-473B3A8C7D38}"/>
              </a:ext>
            </a:extLst>
          </p:cNvPr>
          <p:cNvSpPr/>
          <p:nvPr/>
        </p:nvSpPr>
        <p:spPr>
          <a:xfrm>
            <a:off x="268766" y="8411210"/>
            <a:ext cx="6121957" cy="276999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Par défaut, choisissez « Région » « Nouvelle-Aquitaine » </a:t>
            </a:r>
          </a:p>
        </p:txBody>
      </p:sp>
    </p:spTree>
    <p:extLst>
      <p:ext uri="{BB962C8B-B14F-4D97-AF65-F5344CB8AC3E}">
        <p14:creationId xmlns:p14="http://schemas.microsoft.com/office/powerpoint/2010/main" val="7242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 dirty="0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 dirty="0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Renseignement du formulaire</a:t>
            </a:r>
            <a:endParaRPr lang="fr-FR" sz="1452" dirty="0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 dirty="0">
                <a:latin typeface="Roboto" pitchFamily="2" charset="0"/>
                <a:ea typeface="Roboto" pitchFamily="2" charset="0"/>
                <a:hlinkClick r:id="rId3"/>
              </a:rPr>
              <a:t>contact@nouvelle-aquitaine.fr</a:t>
            </a:r>
            <a:endParaRPr lang="fr-FR" sz="907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0" y="1014929"/>
            <a:ext cx="6855120" cy="315792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 Onglet 4 – Rubrique Plan de financement</a:t>
            </a:r>
            <a:endParaRPr lang="fr-FR" sz="127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971" y="6715299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4971" y="7130063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6054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F83C4-FFB0-462D-AFBC-C4B58E8CF8D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D474D2-DE58-8625-A738-5A708CB0F8CF}"/>
              </a:ext>
            </a:extLst>
          </p:cNvPr>
          <p:cNvSpPr txBox="1"/>
          <p:nvPr/>
        </p:nvSpPr>
        <p:spPr>
          <a:xfrm>
            <a:off x="12168" y="1422647"/>
            <a:ext cx="686088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Autres dispositions réglementaires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49C4B9-0577-E669-E944-75B5A31A7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299"/>
          <a:stretch/>
        </p:blipFill>
        <p:spPr>
          <a:xfrm>
            <a:off x="12168" y="1779361"/>
            <a:ext cx="6707790" cy="4201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C15766-00B6-1F25-75F6-6D13A2554EEC}"/>
              </a:ext>
            </a:extLst>
          </p:cNvPr>
          <p:cNvSpPr/>
          <p:nvPr/>
        </p:nvSpPr>
        <p:spPr>
          <a:xfrm>
            <a:off x="268766" y="3721936"/>
            <a:ext cx="6121957" cy="2123658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Dans le champ «</a:t>
            </a:r>
            <a:r>
              <a:rPr lang="fr-FR" sz="1200" i="1" dirty="0"/>
              <a:t> Actions de communication </a:t>
            </a:r>
            <a:r>
              <a:rPr lang="fr-FR" sz="1200" dirty="0"/>
              <a:t>», vous devez expliciter comment vous respectez les obligations suivantes : 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1200" dirty="0"/>
              <a:t>Le porteur de projet devra apposer une </a:t>
            </a:r>
            <a:r>
              <a:rPr lang="fr-FR" sz="1200" b="1" dirty="0"/>
              <a:t>plaque permanente </a:t>
            </a:r>
            <a:r>
              <a:rPr lang="fr-FR" sz="1200" dirty="0"/>
              <a:t>(lien suivant : </a:t>
            </a:r>
            <a:r>
              <a:rPr lang="fr-FR" sz="1200" dirty="0">
                <a:hlinkClick r:id="rId5"/>
              </a:rPr>
              <a:t>https://www.europe-en-nouvelle-aquitaine.eu/fr/mes-obligations-de-communication.html</a:t>
            </a:r>
            <a:r>
              <a:rPr lang="fr-FR" sz="1200" dirty="0"/>
              <a:t> &gt; Pour la programmation 2021/2027),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1200" dirty="0"/>
              <a:t>Le cas échéant, fournir sur son </a:t>
            </a:r>
            <a:r>
              <a:rPr lang="fr-FR" sz="1200" b="1" dirty="0"/>
              <a:t>site internet officiel</a:t>
            </a:r>
            <a:r>
              <a:rPr lang="fr-FR" sz="1200" dirty="0"/>
              <a:t>, si tel site existe, et les sites de médias sociaux officiels du bénéficiaire une description succincte de l’opération. 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1200" dirty="0"/>
              <a:t>Le cas échéant, apposer de manière visible une mention mettant en avant le soutien octroyé par l’Union sur les </a:t>
            </a:r>
            <a:r>
              <a:rPr lang="fr-FR" sz="1200" b="1" dirty="0"/>
              <a:t>documents et le matériel de communication</a:t>
            </a:r>
            <a:r>
              <a:rPr lang="fr-FR" sz="1200" dirty="0"/>
              <a:t> relatifs à la mise en œuvre d’une opération qui sont destinés au public ou aux participants.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Indiquez si vous n’êtes pas concerné par les deux derniers points.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8E94C4-4657-8390-8D8C-73B0FA14BC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17"/>
          <a:stretch/>
        </p:blipFill>
        <p:spPr>
          <a:xfrm>
            <a:off x="24336" y="2199537"/>
            <a:ext cx="6726224" cy="14598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8F4C87-35CE-A64A-8F90-F2EA1EA42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29742" y="217617"/>
            <a:ext cx="3875603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963" algn="r">
              <a:lnSpc>
                <a:spcPts val="2942"/>
              </a:lnSpc>
            </a:pPr>
            <a:r>
              <a:rPr lang="fr-FR" sz="1452" b="1" dirty="0">
                <a:latin typeface="Roboto" pitchFamily="2" charset="0"/>
                <a:ea typeface="Roboto" pitchFamily="2" charset="0"/>
              </a:rPr>
              <a:t>Mes démarches en Nouvelle-Aquitaine</a:t>
            </a:r>
            <a:endParaRPr lang="fr-FR" sz="1452" dirty="0">
              <a:latin typeface="Roboto" pitchFamily="2" charset="0"/>
              <a:ea typeface="Roboto" pitchFamily="2" charset="0"/>
            </a:endParaRPr>
          </a:p>
          <a:p>
            <a:pPr marL="17963" algn="r">
              <a:spcBef>
                <a:spcPts val="7"/>
              </a:spcBef>
            </a:pPr>
            <a:r>
              <a:rPr lang="fr-FR" sz="1452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</a:rPr>
              <a:t>Renseignement du formulaire</a:t>
            </a:r>
            <a:endParaRPr lang="fr-FR" sz="1452" dirty="0">
              <a:solidFill>
                <a:srgbClr val="E2043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0210" y="9331778"/>
            <a:ext cx="65119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Besoin d’aide ? Contactez nos conseillers Relation Usagers au 05 49 38 49 38 ou via </a:t>
            </a:r>
            <a:r>
              <a:rPr lang="fr-FR" sz="907" dirty="0">
                <a:latin typeface="Roboto" pitchFamily="2" charset="0"/>
                <a:ea typeface="Roboto" pitchFamily="2" charset="0"/>
                <a:hlinkClick r:id="rId3"/>
              </a:rPr>
              <a:t>contact@nouvelle-aquitaine.fr</a:t>
            </a:r>
            <a:endParaRPr lang="fr-FR" sz="907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fr-FR" sz="907" dirty="0">
                <a:latin typeface="Roboto" pitchFamily="2" charset="0"/>
                <a:ea typeface="Roboto" pitchFamily="2" charset="0"/>
              </a:rPr>
              <a:t>Ouvert du lundi au vendredi de 9h00 à 18h00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971" y="6715299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4971" y="7130063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6054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AF83C4-FFB0-462D-AFBC-C4B58E8CF8D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8F4C87-35CE-A64A-8F90-F2EA1EA42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6" y="80769"/>
            <a:ext cx="1869472" cy="8802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805D1C-0D76-5716-4097-0B877BBBA678}"/>
              </a:ext>
            </a:extLst>
          </p:cNvPr>
          <p:cNvSpPr txBox="1"/>
          <p:nvPr/>
        </p:nvSpPr>
        <p:spPr>
          <a:xfrm>
            <a:off x="0" y="1166875"/>
            <a:ext cx="6855120" cy="315792"/>
          </a:xfrm>
          <a:prstGeom prst="rect">
            <a:avLst/>
          </a:prstGeom>
          <a:solidFill>
            <a:srgbClr val="E2043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	 Onglet 5 – Indicateurs</a:t>
            </a:r>
            <a:endParaRPr lang="fr-FR" sz="127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794A0E-C1B6-ACC4-A047-865B48126429}"/>
              </a:ext>
            </a:extLst>
          </p:cNvPr>
          <p:cNvSpPr txBox="1"/>
          <p:nvPr/>
        </p:nvSpPr>
        <p:spPr>
          <a:xfrm>
            <a:off x="0" y="1603113"/>
            <a:ext cx="6858000" cy="276999"/>
          </a:xfrm>
          <a:prstGeom prst="rect">
            <a:avLst/>
          </a:prstGeom>
          <a:solidFill>
            <a:srgbClr val="FFD5D5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1200" b="1" dirty="0">
                <a:solidFill>
                  <a:srgbClr val="E20437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Indicateurs de pilotage prévisionnels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CF723-6D3B-E705-55A8-96E750E277E2}"/>
              </a:ext>
            </a:extLst>
          </p:cNvPr>
          <p:cNvSpPr/>
          <p:nvPr/>
        </p:nvSpPr>
        <p:spPr>
          <a:xfrm>
            <a:off x="268766" y="4623298"/>
            <a:ext cx="5408109" cy="276999"/>
          </a:xfrm>
          <a:prstGeom prst="rect">
            <a:avLst/>
          </a:prstGeom>
          <a:solidFill>
            <a:srgbClr val="FFD5D5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Pour chacun des indicateurs, la valeur prévisionnelle à indiquer est « 1  ».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91157C3-5E81-B3C2-CEC6-235B57DD8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08"/>
          <a:stretch/>
        </p:blipFill>
        <p:spPr>
          <a:xfrm>
            <a:off x="63475" y="1967428"/>
            <a:ext cx="6728170" cy="20716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76525EC-29B1-912B-F862-8C6D65D47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5" y="2319174"/>
            <a:ext cx="6728170" cy="2148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A1FB2-7D5B-48D2-ED9E-103B062DA90A}"/>
              </a:ext>
            </a:extLst>
          </p:cNvPr>
          <p:cNvSpPr/>
          <p:nvPr/>
        </p:nvSpPr>
        <p:spPr>
          <a:xfrm>
            <a:off x="63475" y="1967428"/>
            <a:ext cx="6728170" cy="25761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280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841</Words>
  <Application>Microsoft Office PowerPoint</Application>
  <PresentationFormat>Format A4 (210 x 297 mm)</PresentationFormat>
  <Paragraphs>82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TeXGyreAdventor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REGION NOUVELLE-AQUITAINE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Zoe CHARRIERE</dc:creator>
  <cp:lastModifiedBy>Coralie LAVAUD</cp:lastModifiedBy>
  <cp:revision>19</cp:revision>
  <dcterms:created xsi:type="dcterms:W3CDTF">2023-01-27T10:52:48Z</dcterms:created>
  <dcterms:modified xsi:type="dcterms:W3CDTF">2023-12-18T14:23:53Z</dcterms:modified>
</cp:coreProperties>
</file>