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</p:sldIdLst>
  <p:sldSz cx="12801600" cy="9601200" type="A3"/>
  <p:notesSz cx="6858000" cy="9144000"/>
  <p:defaultTextStyle>
    <a:defPPr>
      <a:defRPr lang="fr-FR"/>
    </a:defPPr>
    <a:lvl1pPr marL="0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15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233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850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467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082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697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315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0932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1" autoAdjust="0"/>
    <p:restoredTop sz="94660"/>
  </p:normalViewPr>
  <p:slideViewPr>
    <p:cSldViewPr snapToGrid="0">
      <p:cViewPr>
        <p:scale>
          <a:sx n="100" d="100"/>
          <a:sy n="100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BE823-CE98-4BA8-9986-254DF07EB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FFE81B-CE36-4858-B67E-C4FCF6E3A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9" indent="0" algn="ctr">
              <a:buNone/>
              <a:defRPr sz="2100"/>
            </a:lvl2pPr>
            <a:lvl3pPr marL="960139" indent="0" algn="ctr">
              <a:buNone/>
              <a:defRPr sz="1890"/>
            </a:lvl3pPr>
            <a:lvl4pPr marL="1440208" indent="0" algn="ctr">
              <a:buNone/>
              <a:defRPr sz="1680"/>
            </a:lvl4pPr>
            <a:lvl5pPr marL="1920279" indent="0" algn="ctr">
              <a:buNone/>
              <a:defRPr sz="1680"/>
            </a:lvl5pPr>
            <a:lvl6pPr marL="2400348" indent="0" algn="ctr">
              <a:buNone/>
              <a:defRPr sz="1680"/>
            </a:lvl6pPr>
            <a:lvl7pPr marL="2880418" indent="0" algn="ctr">
              <a:buNone/>
              <a:defRPr sz="1680"/>
            </a:lvl7pPr>
            <a:lvl8pPr marL="3360487" indent="0" algn="ctr">
              <a:buNone/>
              <a:defRPr sz="1680"/>
            </a:lvl8pPr>
            <a:lvl9pPr marL="3840557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F26EE9-CA22-47E6-8386-EA9E121FC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482565-986E-4F83-B492-E16225B7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9612E-F936-4A37-9D95-B073F0AF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88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B337C-A902-45B8-9E9B-69AE60B9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3C4937-5C24-4E89-9F54-059AC6019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FE753E-84FD-42D1-97BA-D49A872A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875F3A-458C-4020-8CB3-AD577679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BC30D9-1FBE-4C0A-9C5F-BAE2201C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08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4E9A46-C5BE-418E-8C85-6B745C054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3FAF26-82F4-4F33-A642-1FB95F3A4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7F5123-814E-4A6F-9BA9-80E06E90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19CC19-0485-4F9D-AF4E-3E86B788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0DF47-7F2B-4DD4-9FD9-A14A7B97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69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408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810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98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87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24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297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224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2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F319EB-E741-4706-9FD7-38392AFF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F3BDB5-09BC-4DD2-87E9-45050915C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6374EF-B067-4550-B975-CCCB2ECB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0BFDFB-81D6-42FD-9951-74C1BBA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F4C75A-8637-4566-BB80-5EDE8D0A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234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45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862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93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3A2A8-EE15-4B35-97F3-98D1142A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065451-2087-48A7-87D1-19A08AC31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3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20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7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41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8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55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508CAB-BA78-40A7-B9EA-54791143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BECD3D-4C62-440D-8683-AEAE1476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3CCC86-1C9F-43B6-BB0C-1C14C4CE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0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1B58C-9DEE-45A3-BE47-3B194A94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0A2612-1C0B-4007-9D24-32F18F925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B68301-AEB1-426B-B2F6-2FAD50867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1B0EAE-EDAF-4373-8D27-16E1124E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F33A0D-C9E3-42B9-ADF6-C4C0E939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79EE8D-3875-4B74-BA1A-F209C571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95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8557E-3403-4C06-A0CD-47BFAF5A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E7D2F1-B998-49E7-8455-9C7296B87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9" indent="0">
              <a:buNone/>
              <a:defRPr sz="2100" b="1"/>
            </a:lvl2pPr>
            <a:lvl3pPr marL="960139" indent="0">
              <a:buNone/>
              <a:defRPr sz="1890" b="1"/>
            </a:lvl3pPr>
            <a:lvl4pPr marL="1440208" indent="0">
              <a:buNone/>
              <a:defRPr sz="1680" b="1"/>
            </a:lvl4pPr>
            <a:lvl5pPr marL="1920279" indent="0">
              <a:buNone/>
              <a:defRPr sz="1680" b="1"/>
            </a:lvl5pPr>
            <a:lvl6pPr marL="2400348" indent="0">
              <a:buNone/>
              <a:defRPr sz="1680" b="1"/>
            </a:lvl6pPr>
            <a:lvl7pPr marL="2880418" indent="0">
              <a:buNone/>
              <a:defRPr sz="1680" b="1"/>
            </a:lvl7pPr>
            <a:lvl8pPr marL="3360487" indent="0">
              <a:buNone/>
              <a:defRPr sz="1680" b="1"/>
            </a:lvl8pPr>
            <a:lvl9pPr marL="3840557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0D98EF-041D-4FA7-B67E-30BB960C4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F3D279-7F72-4085-9A66-7EDE2FE29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9" indent="0">
              <a:buNone/>
              <a:defRPr sz="2100" b="1"/>
            </a:lvl2pPr>
            <a:lvl3pPr marL="960139" indent="0">
              <a:buNone/>
              <a:defRPr sz="1890" b="1"/>
            </a:lvl3pPr>
            <a:lvl4pPr marL="1440208" indent="0">
              <a:buNone/>
              <a:defRPr sz="1680" b="1"/>
            </a:lvl4pPr>
            <a:lvl5pPr marL="1920279" indent="0">
              <a:buNone/>
              <a:defRPr sz="1680" b="1"/>
            </a:lvl5pPr>
            <a:lvl6pPr marL="2400348" indent="0">
              <a:buNone/>
              <a:defRPr sz="1680" b="1"/>
            </a:lvl6pPr>
            <a:lvl7pPr marL="2880418" indent="0">
              <a:buNone/>
              <a:defRPr sz="1680" b="1"/>
            </a:lvl7pPr>
            <a:lvl8pPr marL="3360487" indent="0">
              <a:buNone/>
              <a:defRPr sz="1680" b="1"/>
            </a:lvl8pPr>
            <a:lvl9pPr marL="3840557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05870F-DD09-40FC-8F62-E43CCAA2C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E4C5329-38FA-4304-B73C-83C22178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983F9D-0A80-4036-AAC9-5EF124F1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F8CA53E-F59E-4F1B-97DF-22A4E661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90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A9724-674B-4E86-82E1-AF30294C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3B5B52-F87B-4F1C-A3E9-2A013BB0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1CEEF1-C4B3-4CF8-904E-9130894E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634AB1-8987-4537-ADD7-9E0E4290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19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08CC60-733B-4B1D-BF83-854C67A2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8D51F5-97D7-42C3-85AB-F3439322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DB6A4E-D6DE-4369-933D-E1B58D4F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70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ECADD-523C-4785-B7AC-F28D5E5E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80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B39B38-4718-4032-8B97-F96C6425C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382399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402831-5E7C-4267-9A03-BF3FE37CD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80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9" indent="0">
              <a:buNone/>
              <a:defRPr sz="1470"/>
            </a:lvl2pPr>
            <a:lvl3pPr marL="960139" indent="0">
              <a:buNone/>
              <a:defRPr sz="1260"/>
            </a:lvl3pPr>
            <a:lvl4pPr marL="1440208" indent="0">
              <a:buNone/>
              <a:defRPr sz="1050"/>
            </a:lvl4pPr>
            <a:lvl5pPr marL="1920279" indent="0">
              <a:buNone/>
              <a:defRPr sz="1050"/>
            </a:lvl5pPr>
            <a:lvl6pPr marL="2400348" indent="0">
              <a:buNone/>
              <a:defRPr sz="1050"/>
            </a:lvl6pPr>
            <a:lvl7pPr marL="2880418" indent="0">
              <a:buNone/>
              <a:defRPr sz="1050"/>
            </a:lvl7pPr>
            <a:lvl8pPr marL="3360487" indent="0">
              <a:buNone/>
              <a:defRPr sz="1050"/>
            </a:lvl8pPr>
            <a:lvl9pPr marL="3840557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10B4FA-623C-42CC-8767-6F23777C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F12AA3-C344-406A-A7B2-E1C026B9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B5275B-12E9-445E-9779-8B53F71A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0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72CFFD-75A3-439B-B70F-DA815157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80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2CC9C4-B3B4-4CA0-BE65-26811760F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382399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9" indent="0">
              <a:buNone/>
              <a:defRPr sz="2940"/>
            </a:lvl2pPr>
            <a:lvl3pPr marL="960139" indent="0">
              <a:buNone/>
              <a:defRPr sz="2520"/>
            </a:lvl3pPr>
            <a:lvl4pPr marL="1440208" indent="0">
              <a:buNone/>
              <a:defRPr sz="2100"/>
            </a:lvl4pPr>
            <a:lvl5pPr marL="1920279" indent="0">
              <a:buNone/>
              <a:defRPr sz="2100"/>
            </a:lvl5pPr>
            <a:lvl6pPr marL="2400348" indent="0">
              <a:buNone/>
              <a:defRPr sz="2100"/>
            </a:lvl6pPr>
            <a:lvl7pPr marL="2880418" indent="0">
              <a:buNone/>
              <a:defRPr sz="2100"/>
            </a:lvl7pPr>
            <a:lvl8pPr marL="3360487" indent="0">
              <a:buNone/>
              <a:defRPr sz="2100"/>
            </a:lvl8pPr>
            <a:lvl9pPr marL="3840557" indent="0">
              <a:buNone/>
              <a:defRPr sz="21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D1FBB6-8B13-4F4D-A4D7-2195E7342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80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9" indent="0">
              <a:buNone/>
              <a:defRPr sz="1470"/>
            </a:lvl2pPr>
            <a:lvl3pPr marL="960139" indent="0">
              <a:buNone/>
              <a:defRPr sz="1260"/>
            </a:lvl3pPr>
            <a:lvl4pPr marL="1440208" indent="0">
              <a:buNone/>
              <a:defRPr sz="1050"/>
            </a:lvl4pPr>
            <a:lvl5pPr marL="1920279" indent="0">
              <a:buNone/>
              <a:defRPr sz="1050"/>
            </a:lvl5pPr>
            <a:lvl6pPr marL="2400348" indent="0">
              <a:buNone/>
              <a:defRPr sz="1050"/>
            </a:lvl6pPr>
            <a:lvl7pPr marL="2880418" indent="0">
              <a:buNone/>
              <a:defRPr sz="1050"/>
            </a:lvl7pPr>
            <a:lvl8pPr marL="3360487" indent="0">
              <a:buNone/>
              <a:defRPr sz="1050"/>
            </a:lvl8pPr>
            <a:lvl9pPr marL="3840557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811811-6A05-4A47-A175-6B455594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C33F6C-A70C-454C-80BE-88568329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BD146E-C1CF-4F4F-8B8A-35297EC5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32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7723FC-87F3-44AE-AF78-56D7FA86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DA7E25-73DF-4CB8-B8FE-CC2CF6D08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3C496E-8923-4F44-A273-B10294C2E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4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867C8A-D47D-4774-BB47-16BCBFD92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4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B16D7D-64DC-4BEE-957D-58843CCBB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4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B123F2C-C3C4-4156-BF0C-59CDBBDF7E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4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39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5" indent="-240035" algn="l" defTabSz="960139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105" indent="-240035" algn="l" defTabSz="960139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74" indent="-240035" algn="l" defTabSz="960139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44" indent="-240035" algn="l" defTabSz="960139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313" indent="-240035" algn="l" defTabSz="960139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83" indent="-240035" algn="l" defTabSz="960139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452" indent="-240035" algn="l" defTabSz="960139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522" indent="-240035" algn="l" defTabSz="960139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92" indent="-240035" algn="l" defTabSz="960139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0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9" algn="l" defTabSz="960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39" algn="l" defTabSz="960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208" algn="l" defTabSz="960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79" algn="l" defTabSz="960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48" algn="l" defTabSz="960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418" algn="l" defTabSz="960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87" algn="l" defTabSz="960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557" algn="l" defTabSz="960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E4BAF-122F-464D-9E95-AC951941129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711A-B35D-463C-9D20-D2BFB275474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791513-5208-F328-7CA2-7E387D7E0A1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8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iaa@nouvelle-aquitaine.fr" TargetMode="External"/><Relationship Id="rId13" Type="http://schemas.openxmlformats.org/officeDocument/2006/relationships/hyperlink" Target="mailto:jerome.hebras@nouvelle-aquitaine.fr" TargetMode="External"/><Relationship Id="rId3" Type="http://schemas.openxmlformats.org/officeDocument/2006/relationships/hyperlink" Target="mailto:dnja-nord@nouvelle-aquitaine.fr" TargetMode="External"/><Relationship Id="rId7" Type="http://schemas.openxmlformats.org/officeDocument/2006/relationships/hyperlink" Target="mailto:foret.feader@nouvelle-aquitaine.fr" TargetMode="External"/><Relationship Id="rId12" Type="http://schemas.openxmlformats.org/officeDocument/2006/relationships/hyperlink" Target="mailto:Helene.talet@nouvelle-aquitaine.fr" TargetMode="External"/><Relationship Id="rId17" Type="http://schemas.openxmlformats.org/officeDocument/2006/relationships/hyperlink" Target="mailto:PCAEsud@nouvelle-aquitaine.fr" TargetMode="External"/><Relationship Id="rId2" Type="http://schemas.openxmlformats.org/officeDocument/2006/relationships/hyperlink" Target="mailto:PCAEnord@nouvelle-aquitaine.fr" TargetMode="External"/><Relationship Id="rId16" Type="http://schemas.openxmlformats.org/officeDocument/2006/relationships/hyperlink" Target="mailto:dnja-sud@nouvelle-aquitaine.f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aapmaec@nouvelle-aquitaine.fr" TargetMode="External"/><Relationship Id="rId11" Type="http://schemas.openxmlformats.org/officeDocument/2006/relationships/hyperlink" Target="mailto:clemence.groliere@nouvelle-aquitaine.fr" TargetMode="External"/><Relationship Id="rId5" Type="http://schemas.openxmlformats.org/officeDocument/2006/relationships/hyperlink" Target="mailto:natura2000@nouvelle-aquitaine.fr" TargetMode="External"/><Relationship Id="rId15" Type="http://schemas.openxmlformats.org/officeDocument/2006/relationships/hyperlink" Target="mailto:pastoralisme-montagne@nouvelle-aquitaine.fr" TargetMode="External"/><Relationship Id="rId10" Type="http://schemas.openxmlformats.org/officeDocument/2006/relationships/hyperlink" Target="mailto:fanny.richard@nouvelle-aquitaine.fr" TargetMode="External"/><Relationship Id="rId4" Type="http://schemas.openxmlformats.org/officeDocument/2006/relationships/hyperlink" Target="mailto:hydraulique@nouvelle-aquitaine.fr" TargetMode="External"/><Relationship Id="rId9" Type="http://schemas.openxmlformats.org/officeDocument/2006/relationships/hyperlink" Target="mailto:jean.dortignacq@nouvelle-aquitaine.fr" TargetMode="External"/><Relationship Id="rId14" Type="http://schemas.openxmlformats.org/officeDocument/2006/relationships/hyperlink" Target="mailto:PCAEest@nouvelle-aquitaine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6BFC440-5D99-4450-9CF5-B354A71AE2E3}"/>
              </a:ext>
            </a:extLst>
          </p:cNvPr>
          <p:cNvSpPr txBox="1"/>
          <p:nvPr/>
        </p:nvSpPr>
        <p:spPr>
          <a:xfrm>
            <a:off x="4981138" y="2833175"/>
            <a:ext cx="6310533" cy="43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223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F82D1B9-E316-4899-A334-AC3B69430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469543"/>
              </p:ext>
            </p:extLst>
          </p:nvPr>
        </p:nvGraphicFramePr>
        <p:xfrm>
          <a:off x="91316" y="101756"/>
          <a:ext cx="12618967" cy="13902394"/>
        </p:xfrm>
        <a:graphic>
          <a:graphicData uri="http://schemas.openxmlformats.org/drawingml/2006/table">
            <a:tbl>
              <a:tblPr/>
              <a:tblGrid>
                <a:gridCol w="43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3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6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82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43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652668098"/>
                    </a:ext>
                  </a:extLst>
                </a:gridCol>
                <a:gridCol w="1306216">
                  <a:extLst>
                    <a:ext uri="{9D8B030D-6E8A-4147-A177-3AD203B41FA5}">
                      <a16:colId xmlns:a16="http://schemas.microsoft.com/office/drawing/2014/main" val="2654505890"/>
                    </a:ext>
                  </a:extLst>
                </a:gridCol>
                <a:gridCol w="1088288">
                  <a:extLst>
                    <a:ext uri="{9D8B030D-6E8A-4147-A177-3AD203B41FA5}">
                      <a16:colId xmlns:a16="http://schemas.microsoft.com/office/drawing/2014/main" val="2219030535"/>
                    </a:ext>
                  </a:extLst>
                </a:gridCol>
                <a:gridCol w="1091647">
                  <a:extLst>
                    <a:ext uri="{9D8B030D-6E8A-4147-A177-3AD203B41FA5}">
                      <a16:colId xmlns:a16="http://schemas.microsoft.com/office/drawing/2014/main" val="507331752"/>
                    </a:ext>
                  </a:extLst>
                </a:gridCol>
              </a:tblGrid>
              <a:tr h="4143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DEP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Plan Végétal Environnement &amp; </a:t>
                      </a: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Plan de Modernisation des Elevages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Installation - Dotation aux Jeunes Agriculteurs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Hydraulique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Pastoralisme / Mécanisation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Natura 2000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Animation Mesures Agro-Environnementales et Climatiques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Forêt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Industries Agro-Alimentaires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Coopération d’Utilisation du Matériel Agricoles &amp; </a:t>
                      </a: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Partenariat d’innovation européen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Soutien aux produits de qualité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Transfert de connaissances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1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16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  <a:hlinkClick r:id="rId2"/>
                        </a:rPr>
                        <a:t>PCAEnord@nouvelle-aquitaine.fr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Service Compétitivité FEADER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36, boulevard de Bretagne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16022 Angoulême Cedex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  <a:hlinkClick r:id="rId3"/>
                        </a:rPr>
                        <a:t>dnja-nord@nouvelle-aquitaine.fr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Installation FEADER, 27, boulevard de la Corderie 87000 Limoges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4"/>
                        </a:rPr>
                        <a:t>hydraulique@nouvelle-aquitaine.fr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Service Compétitivité FEADER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36, boulevard de Bretagne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16022 Angoulême Cedex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x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  <a:hlinkClick r:id="rId5"/>
                        </a:rPr>
                        <a:t>natura2000@nouvelle-aquitaine.fr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Natura 2000,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15, rue de l'Ancienne-Comédie 86000 Poitiers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6"/>
                        </a:rPr>
                        <a:t>aapmaec@nouvelle-aquitaine.fr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</a:rPr>
                        <a:t>foret.feader@nouvelle-aquitaine.fr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, 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Forêt Bois FEADER, 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27, boulevard de la Corderie 87000 Limoges</a:t>
                      </a:r>
                      <a:endParaRPr lang="fr-FR" sz="8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  <a:hlinkClick r:id="rId8"/>
                        </a:rPr>
                        <a:t>iaa@nouvelle-aquitaine.fr</a:t>
                      </a:r>
                      <a:endParaRPr lang="fr-FR" sz="800" b="0" i="0" kern="1200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Service Agroalimentaire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14, rue François de Sourdis - CS 81383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33077 BORDEAUX CEDEX</a:t>
                      </a: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05 56 56 01 53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 – site de Bordeaux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800" b="0" i="0" kern="1200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  <a:hlinkClick r:id="rId9"/>
                        </a:rPr>
                        <a:t>jean.dortignacq@nouvelle-aquitaine.fr</a:t>
                      </a:r>
                      <a:endParaRPr lang="fr-FR" sz="800" b="0" i="0" kern="1200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Coopération d’Utilisation du Matériel Agricoles - Service Compétitivité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14, rue François de Sourdis - CS 81383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33077 BORDEAUX CEDEX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800" b="0" i="0" kern="1200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  <a:hlinkClick r:id="rId10"/>
                        </a:rPr>
                        <a:t>fanny.richard@</a:t>
                      </a: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  <a:hlinkClick r:id="rId10"/>
                        </a:rPr>
                        <a:t>nouvelle-aquitaine.fr</a:t>
                      </a:r>
                      <a:endParaRPr lang="fr-FR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Partenariat d’innovation européen - Direction Agriculture, Industries Agroalimentaire, Pêche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14, rue François de Sourdis - CS 81383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33077 BORDEAUX CEDEX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  <a:hlinkClick r:id="rId11"/>
                        </a:rPr>
                        <a:t>clemence.groliere@nouvelle-aquitaine.fr</a:t>
                      </a:r>
                      <a:endParaRPr lang="fr-FR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Service Filières Promotion Qualité</a:t>
                      </a:r>
                      <a:b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27 Boulevard de la Corderie</a:t>
                      </a:r>
                      <a:b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87 031 Limoges Cedex 1 CS 3116</a:t>
                      </a:r>
                      <a:endParaRPr lang="fr-FR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  <a:hlinkClick r:id="rId12"/>
                        </a:rPr>
                        <a:t>helene.talet@nouvelle-aquitaine.fr</a:t>
                      </a: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 (bio)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Service Agroenvironnement</a:t>
                      </a:r>
                      <a:b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15, rue de l’Ancienne Comédie</a:t>
                      </a:r>
                      <a:b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86 021 Poitiers CS 70575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  <a:hlinkClick r:id="rId13"/>
                        </a:rPr>
                        <a:t>jerome.hebras@nouvelle-aquitaine.fr</a:t>
                      </a: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 (hors bio)</a:t>
                      </a: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Service Filières Promotion Qualité</a:t>
                      </a:r>
                      <a:b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27 Boulevard de la Corderie</a:t>
                      </a:r>
                      <a:b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87 031 Limoges Cedex 1 CS 3116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9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17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2"/>
                        </a:rPr>
                        <a:t>PCAEnord@nouvelle-aquitaine.fr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Service Compétitivité FEADER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36, boulevard de Bretagne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16022 Angoulême Cedex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3"/>
                        </a:rPr>
                        <a:t>dnja-nord@nouvelle-aquitaine.fr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Service Installation FEADER, 27, boulevard de la Corderie 87000 Limoges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4"/>
                        </a:rPr>
                        <a:t>hydraulique@nouvelle-aquitaine.fr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Service Compétitivité FEADER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36, boulevard de Bretagne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16022 Angoulême Cedex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x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5"/>
                        </a:rPr>
                        <a:t>natura2000@nouvelle-aquitaine.fr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Natura 2000,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14, Rue François de Sourdis 33000 Bordeaux 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6"/>
                        </a:rPr>
                        <a:t>aapmaec@nouvelle-aquitaine.fr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  <a:hlinkClick r:id="rId7"/>
                        </a:rPr>
                        <a:t>foret.feader@nouvelle-aquitaine.fr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, 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Forêt Bois FEADER, 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27, boulevard de la Corderie 87000 Limoges</a:t>
                      </a:r>
                      <a:endParaRPr lang="fr-FR" sz="8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1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19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14"/>
                        </a:rPr>
                        <a:t>PCAEest@nouvelle-aquitaine.fr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Compétitivité FEADER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Cité administrative Jean-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Montalat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place Martial-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Brigouleix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19000 Tulle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3"/>
                        </a:rPr>
                        <a:t>dnja-nord@nouvelle-aquitaine.fr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Installation FEADER, Cité administrative, 17 place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Bonnyaud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23000 Guéret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  <a:hlinkClick r:id="rId4"/>
                        </a:rPr>
                        <a:t>hydraulique@nouvelle-aquitaine.fr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Compétitivité FEADER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Cité administrative Jean-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Montalat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place Martial-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Brigouleix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19000 Tulle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  <a:hlinkClick r:id="rId15"/>
                        </a:rPr>
                        <a:t>pastoralisme-montagne@nouvelle-aquitaine.fr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Unité Pastoralisme FEADER,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2 rue Alfred de Lassence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64000 Pau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5"/>
                        </a:rPr>
                        <a:t>natura2000@nouvelle-aquitaine.fr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Natura 2000,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27, boulevard de la Corderie 87000 Limoges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  <a:hlinkClick r:id="rId6"/>
                        </a:rPr>
                        <a:t>aapmaec@nouvelle-aquitaine.fr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Agroenvironnement 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FEADER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27, boulevard de la Corderie 87000 Limoges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  <a:hlinkClick r:id="rId7"/>
                        </a:rPr>
                        <a:t>foret.feader@nouvelle-aquitaine.fr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, 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Forêt Bois FEADER, 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27, boulevard de la Corderie 87000 Limoges</a:t>
                      </a:r>
                      <a:endParaRPr lang="fr-FR" sz="8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  <a:hlinkClick r:id="rId8"/>
                        </a:rPr>
                        <a:t>iaa@nouvelle-aquitaine.fr</a:t>
                      </a:r>
                      <a:endParaRPr lang="fr-FR" sz="800" b="0" i="0" kern="1200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Service Agroalimentaire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7, boulevard de la Corderie - CS 3116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87 031 Limoges Cedex 1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1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23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14"/>
                        </a:rPr>
                        <a:t>PCAEest@nouvelle-aquitaine.fr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Compétitivité FEADER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Cité administrative Jean-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Montalat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place Martial-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Brigouleix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19000 Tulle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3"/>
                        </a:rPr>
                        <a:t>dnja-nord@nouvelle-aquitaine.fr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Installation FEADER, Cité administrative, 17 place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Bonnyaud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23000 Guéret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4"/>
                        </a:rPr>
                        <a:t>hydraulique@nouvelle-aquitaine.fr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Compétitivité FEADER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Cité administrative Jean-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Montalat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place Martial-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Brigouleix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19000 Tulle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  <a:hlinkClick r:id="rId15"/>
                        </a:rPr>
                        <a:t>pastoralisme-montagne@nouvelle-aquitaine.fr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Unité Pastoralisme FEADER,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2 rue Alfred de Lassence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64000 Pau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5"/>
                        </a:rPr>
                        <a:t>natura2000@nouvelle-aquitaine.fr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Natura 2000,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27, boulevard de la Corderie 87000 Limoges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  <a:hlinkClick r:id="rId6"/>
                        </a:rPr>
                        <a:t>aapmaec@nouvelle-aquitaine.fr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Agroenvironnement 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FEADER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27, boulevard de la Corderie 87000 Limoges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  <a:hlinkClick r:id="rId7"/>
                        </a:rPr>
                        <a:t>foret.feader@nouvelle-aquitaine.fr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, 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Forêt Bois FEADER, 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27, boulevard de la Corderie 87000 Limoges</a:t>
                      </a:r>
                      <a:endParaRPr lang="fr-FR" sz="8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1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24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14"/>
                        </a:rPr>
                        <a:t>PCAEest@nouvelle-aquitaine.fr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Compétitivité FEADER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tx1"/>
                          </a:solidFill>
                          <a:latin typeface="Abadi" panose="020B0604020202020204" pitchFamily="34" charset="0"/>
                        </a:rPr>
                        <a:t>18 rue du 26ème RI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tx1"/>
                          </a:solidFill>
                          <a:latin typeface="Abadi" panose="020B0604020202020204" pitchFamily="34" charset="0"/>
                        </a:rPr>
                        <a:t>CS 74000 Périgueux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tx1"/>
                          </a:solidFill>
                          <a:latin typeface="Abadi" panose="020B0604020202020204" pitchFamily="34" charset="0"/>
                        </a:rPr>
                        <a:t>Cedex 20 024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16"/>
                        </a:rPr>
                        <a:t>dnja-sud@nouvelle-aquitaine.fr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Installation FEADER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2 rue Alfred de Lassence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à Pau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4"/>
                        </a:rPr>
                        <a:t>hydraulique@nouvelle-aquitaine.fr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Service Compétitivité FEADER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36, boulevard de Bretagne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16022 Angoulême Cedex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  <a:hlinkClick r:id="rId15"/>
                        </a:rPr>
                        <a:t>pastoralisme-montagne@nouvelle-aquitaine.fr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Unité Pastoralisme FEADER,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2 rue Alfred de Lassence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64000 Pau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5"/>
                        </a:rPr>
                        <a:t>natura2000@nouvelle-aquitaine.fr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Natura 2000,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24 - 26 Cours Fénelon 24000 Périgueux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x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7"/>
                        </a:rPr>
                        <a:t>foret.feader@nouvelle-aquitaine.fr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Bois Papier 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FEADER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72 boulevard de la République 40000 Mont-de-Marsan. 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  <a:hlinkClick r:id="rId8"/>
                        </a:rPr>
                        <a:t>iaa@nouvelle-aquitaine.fr</a:t>
                      </a:r>
                      <a:endParaRPr lang="fr-FR" sz="800" b="0" i="0" kern="1200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Service Agroalimentaire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7, boulevard de la Corderie - CS 3116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87 031 Limoges Cedex 1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656757"/>
                  </a:ext>
                </a:extLst>
              </a:tr>
              <a:tr h="10301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33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17"/>
                        </a:rPr>
                        <a:t>PCAEsud@nouvelle-aquitaine.fr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 Service Compétitivité FEADER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72 boulevard de la République 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40000 Mont-de-Marsan 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16"/>
                        </a:rPr>
                        <a:t>dnja-sud@nouvelle-aquitaine.fr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Installation FEADER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2 rue Alfred de </a:t>
                      </a:r>
                      <a:r>
                        <a:rPr lang="fr-FR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Lassence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à Pau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4"/>
                        </a:rPr>
                        <a:t>hydraulique@nouvelle-aquitaine.fr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Compétitivité FEADER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tx1"/>
                          </a:solidFill>
                          <a:latin typeface="Abadi" panose="020B0604020202020204" pitchFamily="34" charset="0"/>
                        </a:rPr>
                        <a:t>19 avenue de l’Adour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tx1"/>
                          </a:solidFill>
                          <a:latin typeface="Abadi" panose="020B0604020202020204" pitchFamily="34" charset="0"/>
                        </a:rPr>
                        <a:t>64600 ANGLET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X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5"/>
                        </a:rPr>
                        <a:t>natura2000@nouvelle-aquitaine.fr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Natura 2000,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14, Rue François de Sourdis 33000 Bordeaux 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x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7"/>
                        </a:rPr>
                        <a:t>foret.feader@nouvelle-aquitaine.fr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Service Bois Papier 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FEADER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14, Rue François de Sourdis 33000 Bordeaux 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  <a:hlinkClick r:id="rId8"/>
                        </a:rPr>
                        <a:t>iaa@nouvelle-aquitaine.fr</a:t>
                      </a:r>
                      <a:endParaRPr lang="fr-FR" sz="800" b="0" i="0" kern="1200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Service Agroalimentaire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14, rue François de Sourdis - CS 81383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33077 BORDEAUX CEDEX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144325"/>
                  </a:ext>
                </a:extLst>
              </a:tr>
              <a:tr h="10301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40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17"/>
                        </a:rPr>
                        <a:t>PCAEsud@nouvelle-aquitaine.fr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 Service Compétitivité FEADER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72 boulevard de la République 40000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Mont-de-Marsan 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16"/>
                        </a:rPr>
                        <a:t>dnja-sud@nouvelle-aquitaine.fr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Service Installation FEADER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</a:t>
                      </a:r>
                    </a:p>
                    <a:p>
                      <a:pPr algn="ctr" fontAlgn="ctr"/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2 rue Alfred de Lassence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à Pau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4"/>
                        </a:rPr>
                        <a:t>hydraulique@nouvelle-aquitaine.fr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Compétitivité FEADER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tx1"/>
                          </a:solidFill>
                          <a:latin typeface="Abadi" panose="020B0604020202020204" pitchFamily="34" charset="0"/>
                        </a:rPr>
                        <a:t>19 avenue de l’Adour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tx1"/>
                          </a:solidFill>
                          <a:latin typeface="Abadi" panose="020B0604020202020204" pitchFamily="34" charset="0"/>
                        </a:rPr>
                        <a:t>64600 ANGLET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x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5"/>
                        </a:rPr>
                        <a:t>natura2000@nouvelle-aquitaine.fr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/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Natura 2000,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14, Rue François de Sourdis 33000 Bordeaux 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x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7"/>
                        </a:rPr>
                        <a:t>foret.feader@nouvelle-aquitaine.fr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Bois Papier 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FEADER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72 boulevard de la République 40000 Mont-de-Marsan. 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431398"/>
                  </a:ext>
                </a:extLst>
              </a:tr>
              <a:tr h="10301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47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17"/>
                        </a:rPr>
                        <a:t>PCAEsud@nouvelle-aquitaine.fr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 Service Compétitivité FEADER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72 boulevard de la République 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40000 Mont-de-Marsan 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16"/>
                        </a:rPr>
                        <a:t>dnja-sud@nouvelle-aquitaine.fr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Installation FEADER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2 rue Alfred de Lassence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à Pau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4"/>
                        </a:rPr>
                        <a:t>hydraulique@nouvelle-aquitaine.fr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Compétitivité FEADER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tx1"/>
                          </a:solidFill>
                          <a:latin typeface="Abadi" panose="020B0604020202020204" pitchFamily="34" charset="0"/>
                        </a:rPr>
                        <a:t>19 avenue de l’Adour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tx1"/>
                          </a:solidFill>
                          <a:latin typeface="Abadi" panose="020B0604020202020204" pitchFamily="34" charset="0"/>
                        </a:rPr>
                        <a:t>64600 ANGLET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x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5"/>
                        </a:rPr>
                        <a:t>natura2000@nouvelle-aquitaine.fr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Natura 2000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14, Rue François de Sourdis 33000 Bordeaux 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x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7"/>
                        </a:rPr>
                        <a:t>foret.feader@nouvelle-aquitaine.fr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Bois Papier 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FEADER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72 boulevard de la République 40000 Mont-de-Marsan. 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374"/>
                  </a:ext>
                </a:extLst>
              </a:tr>
              <a:tr h="10301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64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  <a:hlinkClick r:id="rId17"/>
                        </a:rPr>
                        <a:t>PCAEsud@nouvelle-aquitaine.fr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Compétitivité FEADER</a:t>
                      </a:r>
                      <a:endParaRPr lang="fr-FR" sz="800" b="0" i="0" dirty="0">
                        <a:solidFill>
                          <a:schemeClr val="tx1"/>
                        </a:solidFill>
                        <a:latin typeface="Abadi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tx1"/>
                          </a:solidFill>
                          <a:latin typeface="Abadi" panose="020B0604020202020204" pitchFamily="34" charset="0"/>
                        </a:rPr>
                        <a:t>19 avenue de l’Adour 64600 ANGLET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16"/>
                        </a:rPr>
                        <a:t>dnja-sud@nouvelle-aquitaine.fr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Installation FEADER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</a:t>
                      </a:r>
                    </a:p>
                    <a:p>
                      <a:pPr algn="ctr" fontAlgn="ctr"/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2 rue Alfred de </a:t>
                      </a:r>
                      <a:r>
                        <a:rPr lang="fr-FR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Lassence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64000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Pau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4"/>
                        </a:rPr>
                        <a:t>hydraulique@nouvelle-aquitaine.fr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Compétitivité FEADER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tx1"/>
                          </a:solidFill>
                          <a:latin typeface="Abadi" panose="020B0604020202020204" pitchFamily="34" charset="0"/>
                        </a:rPr>
                        <a:t>19 avenue de l’Adour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tx1"/>
                          </a:solidFill>
                          <a:latin typeface="Abadi" panose="020B0604020202020204" pitchFamily="34" charset="0"/>
                        </a:rPr>
                        <a:t>64600 ANGLET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15"/>
                        </a:rPr>
                        <a:t>pastoralisme-montagne@nouvelle-aquitaine.fr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Unité Pastoralisme FEADER, 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2 rue Alfred de Lassence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64000 Pau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5"/>
                        </a:rPr>
                        <a:t>natura2000@nouvelle-aquitaine.fr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Natura 2000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14, Rue François de Sourdis 33000 Bordeaux 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x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7"/>
                        </a:rPr>
                        <a:t>foret.feader@nouvelle-aquitaine.fr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Service Bois Papier 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FEADER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72 boulevard de la République 40000 Mont-de-Marsan. 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  <a:hlinkClick r:id="rId8"/>
                        </a:rPr>
                        <a:t>iaa@nouvelle-aquitaine.fr</a:t>
                      </a:r>
                      <a:endParaRPr lang="fr-FR" sz="800" b="0" i="0" kern="1200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Service Agroalimentaire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14, rue François de Sourdis - CS 81383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33077 BORDEAUX CEDEX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622194"/>
                  </a:ext>
                </a:extLst>
              </a:tr>
              <a:tr h="10301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79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2"/>
                        </a:rPr>
                        <a:t>PCAEnord@nouvelle-aquitaine.fr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Service Compétitivité FEADER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36, boulevard de Bretagne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16022 Angoulême Cedex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3"/>
                        </a:rPr>
                        <a:t>dnja-nord@nouvelle-aquitaine.fr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Installation FEADER, 27, boulevard de la Corderie 87000 Limoges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4"/>
                        </a:rPr>
                        <a:t>hydraulique@nouvelle-aquitaine.fr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Service Compétitivité FEADER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36, boulevard de Bretagne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16022 Angoulême Cedex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x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5"/>
                        </a:rPr>
                        <a:t>natura2000@nouvelle-aquitaine.fr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Natura 2000,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15, rue de l'Ancienne-Comédie 86000 Poitiers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  <a:hlinkClick r:id="rId6"/>
                        </a:rPr>
                        <a:t>aapmaec@nouvelle-aquitaine.fr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7"/>
                        </a:rPr>
                        <a:t>foret.feader@nouvelle-aquitaine.fr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Forêt Bois FEADER, 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27, boulevard de la Corderie 87000 Limoges</a:t>
                      </a:r>
                      <a:endParaRPr lang="fr-FR" sz="8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  <a:hlinkClick r:id="rId8"/>
                        </a:rPr>
                        <a:t>iaa@nouvelle-aquitaine.fr</a:t>
                      </a:r>
                      <a:endParaRPr lang="fr-FR" sz="800" b="0" i="0" kern="1200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Service Agroalimentaire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15, rue de l'Ancienne Comédie - CS 70575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86 021 Poitiers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974540"/>
                  </a:ext>
                </a:extLst>
              </a:tr>
              <a:tr h="10301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86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2"/>
                        </a:rPr>
                        <a:t>PCAEnord@nouvelle-aquitaine.fr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Service Compétitivité FEADER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36, boulevard de Bretagne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16022 Angoulême Cedex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3"/>
                        </a:rPr>
                        <a:t>dnja-nord@nouvelle-aquitaine.fr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Installation FEADER, 27, boulevard de la Corderie 87000 Limoges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4"/>
                        </a:rPr>
                        <a:t>hydraulique@nouvelle-aquitaine.fr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Service Compétitivité FEADER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36, boulevard de Bretagne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16022 Angoulême Cedex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x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5"/>
                        </a:rPr>
                        <a:t>natura2000@nouvelle-aquitaine.fr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Natura 2000,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15, rue de l'Ancienne-Comédie 86000 Poitiers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  <a:hlinkClick r:id="rId6"/>
                        </a:rPr>
                        <a:t>aapmaec@nouvelle-aquitaine.fr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7"/>
                        </a:rPr>
                        <a:t>foret.feader@nouvelle-aquitaine.fr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Forêt Bois FEADER, 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27, boulevard de la Corderie 87000 Limoges</a:t>
                      </a:r>
                      <a:endParaRPr lang="fr-FR" sz="8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de Poitiers</a:t>
                      </a:r>
                      <a:br>
                        <a:rPr lang="fr-FR" sz="1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 rue de l'Ancienne Comédie - CS 70575</a:t>
                      </a:r>
                      <a:br>
                        <a:rPr lang="fr-FR" sz="1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86 021 Poitiers</a:t>
                      </a:r>
                      <a:endParaRPr lang="fr-F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176630"/>
                  </a:ext>
                </a:extLst>
              </a:tr>
              <a:tr h="10301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87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badi" panose="020B0604020202020204" pitchFamily="34" charset="0"/>
                          <a:hlinkClick r:id="rId14"/>
                        </a:rPr>
                        <a:t>PCAEest@nouvelle-aquitaine.fr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Compétitivité FEADER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tx1"/>
                          </a:solidFill>
                          <a:latin typeface="Abadi" panose="020B0604020202020204" pitchFamily="34" charset="0"/>
                        </a:rPr>
                        <a:t>18 rue du 26ème RI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tx1"/>
                          </a:solidFill>
                          <a:latin typeface="Abadi" panose="020B0604020202020204" pitchFamily="34" charset="0"/>
                        </a:rPr>
                        <a:t>CS 74000 Périgueux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tx1"/>
                          </a:solidFill>
                          <a:latin typeface="Abadi" panose="020B0604020202020204" pitchFamily="34" charset="0"/>
                        </a:rPr>
                        <a:t>Cedex 20 024</a:t>
                      </a:r>
                    </a:p>
                  </a:txBody>
                  <a:tcPr marL="3412" marR="3412" marT="3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3"/>
                        </a:rPr>
                        <a:t>dnja-nord@nouvelle-aquitaine.fr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Service Installation FEADER,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 27, boulevard de la Corderie 87000 Limoges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4"/>
                        </a:rPr>
                        <a:t>hydraulique@nouvelle-aquitaine.fr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Service Compétitivité FEADER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36, boulevard de Bretagne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16022 Angoulême Cedex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15"/>
                        </a:rPr>
                        <a:t>pastoralisme-montagne@nouvelle-aquitaine.fr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Unité Pastoralisme FEADER,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2 rue Alfred de Lassence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64000 Pau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5"/>
                        </a:rPr>
                        <a:t>natura2000@nouvelle-aquitaine.fr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Natura 2000,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27, boulevard de la Corderie 87000 Limoges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6"/>
                        </a:rPr>
                        <a:t>aapmaec@nouvelle-aquitaine.fr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Service Agroenvironnement 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FEADER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, 27, boulevard de la Corderie 87000 Limoges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hlinkClick r:id="rId7"/>
                        </a:rPr>
                        <a:t>foret.feader@nouvelle-aquitaine.fr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fr-FR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</a:t>
                      </a: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Service</a:t>
                      </a:r>
                      <a:r>
                        <a:rPr lang="fr-F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</a:rPr>
                        <a:t> Forêt Bois FEADER, </a:t>
                      </a:r>
                      <a:r>
                        <a:rPr lang="fr-F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27, boulevard de la Corderie 87000 Limoges</a:t>
                      </a:r>
                      <a:endParaRPr lang="fr-FR" sz="8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hlinkClick r:id="rId7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  <a:hlinkClick r:id="rId8"/>
                        </a:rPr>
                        <a:t>iaa@nouvelle-aquitaine</a:t>
                      </a:r>
                      <a:r>
                        <a:rPr lang="fr-FR" sz="800" b="0" i="0" kern="120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  <a:hlinkClick r:id="rId8"/>
                        </a:rPr>
                        <a:t>.fr</a:t>
                      </a:r>
                      <a:endParaRPr lang="fr-FR" sz="800" b="0" i="0" kern="1200" dirty="0">
                        <a:solidFill>
                          <a:schemeClr val="tx1"/>
                        </a:solidFill>
                        <a:effectLst/>
                        <a:latin typeface="Abadi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Région Nouvelle-Aquitaine, Service Agroalimentaire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7, boulevard de la Corderie - CS 3116</a:t>
                      </a:r>
                      <a:b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87 031 Limoges Cedex 1</a:t>
                      </a: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fr-FR" sz="7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3412" marR="3412" marT="3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885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24729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1754</Words>
  <Application>Microsoft Office PowerPoint</Application>
  <PresentationFormat>A3 (297 x 420 mm)</PresentationFormat>
  <Paragraphs>280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Abadi</vt:lpstr>
      <vt:lpstr>Arial</vt:lpstr>
      <vt:lpstr>Calibri</vt:lpstr>
      <vt:lpstr>Calibri Light</vt:lpstr>
      <vt:lpstr>Wingdings</vt:lpstr>
      <vt:lpstr>Conception personnalisée</vt:lpstr>
      <vt:lpstr>1_Conception personnalisée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Sandra JUNG</dc:creator>
  <cp:lastModifiedBy>Ilona CHABERT</cp:lastModifiedBy>
  <cp:revision>24</cp:revision>
  <dcterms:created xsi:type="dcterms:W3CDTF">2022-03-24T12:59:02Z</dcterms:created>
  <dcterms:modified xsi:type="dcterms:W3CDTF">2023-01-16T14:14:17Z</dcterms:modified>
</cp:coreProperties>
</file>